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4"/>
  </p:notesMasterIdLst>
  <p:handoutMasterIdLst>
    <p:handoutMasterId r:id="rId75"/>
  </p:handoutMasterIdLst>
  <p:sldIdLst>
    <p:sldId id="256" r:id="rId2"/>
    <p:sldId id="279" r:id="rId3"/>
    <p:sldId id="310" r:id="rId4"/>
    <p:sldId id="311" r:id="rId5"/>
    <p:sldId id="257"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83" r:id="rId19"/>
    <p:sldId id="273" r:id="rId20"/>
    <p:sldId id="274" r:id="rId21"/>
    <p:sldId id="258" r:id="rId22"/>
    <p:sldId id="259" r:id="rId23"/>
    <p:sldId id="278"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8" r:id="rId37"/>
    <p:sldId id="299" r:id="rId38"/>
    <p:sldId id="293" r:id="rId39"/>
    <p:sldId id="301" r:id="rId40"/>
    <p:sldId id="294" r:id="rId41"/>
    <p:sldId id="300" r:id="rId42"/>
    <p:sldId id="296" r:id="rId43"/>
    <p:sldId id="275" r:id="rId44"/>
    <p:sldId id="303" r:id="rId45"/>
    <p:sldId id="297" r:id="rId46"/>
    <p:sldId id="302" r:id="rId47"/>
    <p:sldId id="305" r:id="rId48"/>
    <p:sldId id="306" r:id="rId49"/>
    <p:sldId id="304" r:id="rId50"/>
    <p:sldId id="321" r:id="rId51"/>
    <p:sldId id="276" r:id="rId52"/>
    <p:sldId id="322" r:id="rId53"/>
    <p:sldId id="323" r:id="rId54"/>
    <p:sldId id="325" r:id="rId55"/>
    <p:sldId id="332" r:id="rId56"/>
    <p:sldId id="326" r:id="rId57"/>
    <p:sldId id="327" r:id="rId58"/>
    <p:sldId id="328" r:id="rId59"/>
    <p:sldId id="331" r:id="rId60"/>
    <p:sldId id="329" r:id="rId61"/>
    <p:sldId id="330" r:id="rId62"/>
    <p:sldId id="317" r:id="rId63"/>
    <p:sldId id="308" r:id="rId64"/>
    <p:sldId id="307" r:id="rId65"/>
    <p:sldId id="312" r:id="rId66"/>
    <p:sldId id="313" r:id="rId67"/>
    <p:sldId id="314" r:id="rId68"/>
    <p:sldId id="315" r:id="rId69"/>
    <p:sldId id="319" r:id="rId70"/>
    <p:sldId id="320" r:id="rId71"/>
    <p:sldId id="316" r:id="rId72"/>
    <p:sldId id="318" r:id="rId73"/>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FB79"/>
    <a:srgbClr val="6666FF"/>
    <a:srgbClr val="CC00CC"/>
    <a:srgbClr val="FF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1"/>
    <p:restoredTop sz="94671"/>
  </p:normalViewPr>
  <p:slideViewPr>
    <p:cSldViewPr>
      <p:cViewPr varScale="1">
        <p:scale>
          <a:sx n="100" d="100"/>
          <a:sy n="100" d="100"/>
        </p:scale>
        <p:origin x="161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ABA1D-AE5E-E04B-9F39-AD1F93E6E2C9}" type="doc">
      <dgm:prSet loTypeId="urn:microsoft.com/office/officeart/2005/8/layout/venn1" loCatId="" qsTypeId="urn:microsoft.com/office/officeart/2005/8/quickstyle/3D3" qsCatId="3D" csTypeId="urn:microsoft.com/office/officeart/2005/8/colors/accent2_2" csCatId="accent2" phldr="1"/>
      <dgm:spPr/>
    </dgm:pt>
    <dgm:pt modelId="{BA51854B-B908-074F-A19E-FB7B37E07154}">
      <dgm:prSet phldrT="[テキスト]" custT="1"/>
      <dgm:spPr>
        <a:solidFill>
          <a:srgbClr val="FF0000">
            <a:alpha val="50000"/>
          </a:srgbClr>
        </a:solidFill>
      </dgm:spPr>
      <dgm:t>
        <a:bodyPr/>
        <a:lstStyle/>
        <a:p>
          <a:r>
            <a:rPr kumimoji="1" lang="en-US" altLang="ja-JP" sz="2800" dirty="0" smtClean="0"/>
            <a:t>Director,</a:t>
          </a:r>
        </a:p>
        <a:p>
          <a:r>
            <a:rPr kumimoji="1" lang="en-US" altLang="ja-JP" sz="2800" dirty="0" smtClean="0"/>
            <a:t> </a:t>
          </a:r>
          <a:r>
            <a:rPr kumimoji="1" lang="en-US" altLang="ja-JP" sz="2800" u="sng" dirty="0" smtClean="0"/>
            <a:t>International</a:t>
          </a:r>
          <a:r>
            <a:rPr kumimoji="1" lang="en-US" altLang="ja-JP" sz="2800" dirty="0" smtClean="0"/>
            <a:t> Affairs Division, </a:t>
          </a:r>
          <a:r>
            <a:rPr kumimoji="1" lang="en-US" altLang="ja-JP" sz="2800" dirty="0" smtClean="0">
              <a:solidFill>
                <a:srgbClr val="FF0000"/>
              </a:solidFill>
            </a:rPr>
            <a:t>GSI</a:t>
          </a:r>
          <a:endParaRPr kumimoji="1" lang="ja-JP" altLang="en-US" sz="2800" dirty="0">
            <a:solidFill>
              <a:srgbClr val="FF0000"/>
            </a:solidFill>
          </a:endParaRPr>
        </a:p>
      </dgm:t>
    </dgm:pt>
    <dgm:pt modelId="{795D2829-D03D-AB4B-A5B7-1F739DA35D2C}" type="parTrans" cxnId="{F39BC945-E92B-B649-BABC-6C1DDCC306A5}">
      <dgm:prSet/>
      <dgm:spPr/>
      <dgm:t>
        <a:bodyPr/>
        <a:lstStyle/>
        <a:p>
          <a:endParaRPr kumimoji="1" lang="ja-JP" altLang="en-US"/>
        </a:p>
      </dgm:t>
    </dgm:pt>
    <dgm:pt modelId="{41E1E713-6AA8-1C43-A12D-991FF8A0F3C3}" type="sibTrans" cxnId="{F39BC945-E92B-B649-BABC-6C1DDCC306A5}">
      <dgm:prSet/>
      <dgm:spPr/>
      <dgm:t>
        <a:bodyPr/>
        <a:lstStyle/>
        <a:p>
          <a:endParaRPr kumimoji="1" lang="ja-JP" altLang="en-US"/>
        </a:p>
      </dgm:t>
    </dgm:pt>
    <dgm:pt modelId="{850DA347-B19F-1C4B-AA98-F3A24406E8E9}">
      <dgm:prSet phldrT="[テキスト]" custT="1"/>
      <dgm:spPr>
        <a:solidFill>
          <a:srgbClr val="FF0000">
            <a:alpha val="50000"/>
          </a:srgbClr>
        </a:solidFill>
      </dgm:spPr>
      <dgm:t>
        <a:bodyPr/>
        <a:lstStyle/>
        <a:p>
          <a:r>
            <a:rPr kumimoji="1" lang="en-US" altLang="ja-JP" sz="2800" dirty="0" smtClean="0"/>
            <a:t>Head of Delegation,</a:t>
          </a:r>
        </a:p>
        <a:p>
          <a:r>
            <a:rPr kumimoji="1" lang="en-US" altLang="ja-JP" sz="2800" dirty="0" smtClean="0"/>
            <a:t>Japan to </a:t>
          </a:r>
          <a:r>
            <a:rPr kumimoji="1" lang="en-US" altLang="ja-JP" sz="2800" u="sng" dirty="0" smtClean="0"/>
            <a:t>ISO</a:t>
          </a:r>
          <a:r>
            <a:rPr kumimoji="1" lang="en-US" altLang="ja-JP" sz="2800" dirty="0" smtClean="0"/>
            <a:t>/TC 211</a:t>
          </a:r>
          <a:endParaRPr kumimoji="1" lang="ja-JP" altLang="en-US" sz="2800" dirty="0"/>
        </a:p>
      </dgm:t>
    </dgm:pt>
    <dgm:pt modelId="{2F9A6BFD-A331-3B4F-8AF7-7CDD564D0FD3}" type="parTrans" cxnId="{92937CEE-9D70-204F-AF1B-E83D7E1C24E4}">
      <dgm:prSet/>
      <dgm:spPr/>
      <dgm:t>
        <a:bodyPr/>
        <a:lstStyle/>
        <a:p>
          <a:endParaRPr kumimoji="1" lang="ja-JP" altLang="en-US"/>
        </a:p>
      </dgm:t>
    </dgm:pt>
    <dgm:pt modelId="{2DA2939C-AC26-A444-BE1A-F20D5114DA6D}" type="sibTrans" cxnId="{92937CEE-9D70-204F-AF1B-E83D7E1C24E4}">
      <dgm:prSet/>
      <dgm:spPr/>
      <dgm:t>
        <a:bodyPr/>
        <a:lstStyle/>
        <a:p>
          <a:endParaRPr kumimoji="1" lang="ja-JP" altLang="en-US"/>
        </a:p>
      </dgm:t>
    </dgm:pt>
    <dgm:pt modelId="{21BAE801-A125-714A-A57C-07AACA76C01D}">
      <dgm:prSet phldrT="[テキスト]" custT="1"/>
      <dgm:spPr>
        <a:solidFill>
          <a:srgbClr val="FF0000">
            <a:alpha val="50000"/>
          </a:srgbClr>
        </a:solidFill>
      </dgm:spPr>
      <dgm:t>
        <a:bodyPr/>
        <a:lstStyle/>
        <a:p>
          <a:r>
            <a:rPr kumimoji="1" lang="en-US" altLang="ja-JP" sz="2800" dirty="0" smtClean="0"/>
            <a:t>Leader, </a:t>
          </a:r>
        </a:p>
        <a:p>
          <a:r>
            <a:rPr kumimoji="1" lang="en-US" altLang="ja-JP" sz="2800" u="sng" dirty="0" smtClean="0"/>
            <a:t>ICT</a:t>
          </a:r>
          <a:r>
            <a:rPr kumimoji="1" lang="en-US" altLang="ja-JP" sz="2800" dirty="0" smtClean="0"/>
            <a:t> Advisory Team, </a:t>
          </a:r>
          <a:r>
            <a:rPr kumimoji="1" lang="en-US" altLang="ja-JP" sz="2800" dirty="0" smtClean="0">
              <a:solidFill>
                <a:srgbClr val="FF0000"/>
              </a:solidFill>
            </a:rPr>
            <a:t>GSI</a:t>
          </a:r>
          <a:endParaRPr kumimoji="1" lang="ja-JP" altLang="en-US" sz="2800" dirty="0">
            <a:solidFill>
              <a:srgbClr val="FF0000"/>
            </a:solidFill>
          </a:endParaRPr>
        </a:p>
      </dgm:t>
    </dgm:pt>
    <dgm:pt modelId="{AF94F564-685D-3140-BA1D-3CC33294F893}" type="parTrans" cxnId="{2C921848-B885-E34B-B768-59B3955A9B02}">
      <dgm:prSet/>
      <dgm:spPr/>
      <dgm:t>
        <a:bodyPr/>
        <a:lstStyle/>
        <a:p>
          <a:endParaRPr kumimoji="1" lang="ja-JP" altLang="en-US"/>
        </a:p>
      </dgm:t>
    </dgm:pt>
    <dgm:pt modelId="{5B7C2000-9F6C-6D4F-AADB-2C0F43F5595B}" type="sibTrans" cxnId="{2C921848-B885-E34B-B768-59B3955A9B02}">
      <dgm:prSet/>
      <dgm:spPr/>
      <dgm:t>
        <a:bodyPr/>
        <a:lstStyle/>
        <a:p>
          <a:endParaRPr kumimoji="1" lang="ja-JP" altLang="en-US"/>
        </a:p>
      </dgm:t>
    </dgm:pt>
    <dgm:pt modelId="{62160D4C-B5EE-D34D-9285-DEC401239DDA}" type="pres">
      <dgm:prSet presAssocID="{E98ABA1D-AE5E-E04B-9F39-AD1F93E6E2C9}" presName="compositeShape" presStyleCnt="0">
        <dgm:presLayoutVars>
          <dgm:chMax val="7"/>
          <dgm:dir/>
          <dgm:resizeHandles val="exact"/>
        </dgm:presLayoutVars>
      </dgm:prSet>
      <dgm:spPr/>
    </dgm:pt>
    <dgm:pt modelId="{A44C85E8-5EE9-5848-BDF1-5B02FA5DE079}" type="pres">
      <dgm:prSet presAssocID="{BA51854B-B908-074F-A19E-FB7B37E07154}" presName="circ1" presStyleLbl="vennNode1" presStyleIdx="0" presStyleCnt="3"/>
      <dgm:spPr/>
      <dgm:t>
        <a:bodyPr/>
        <a:lstStyle/>
        <a:p>
          <a:endParaRPr kumimoji="1" lang="ja-JP" altLang="en-US"/>
        </a:p>
      </dgm:t>
    </dgm:pt>
    <dgm:pt modelId="{5F4820FC-C555-FC4F-9826-614653DD061C}" type="pres">
      <dgm:prSet presAssocID="{BA51854B-B908-074F-A19E-FB7B37E07154}" presName="circ1Tx" presStyleLbl="revTx" presStyleIdx="0" presStyleCnt="0">
        <dgm:presLayoutVars>
          <dgm:chMax val="0"/>
          <dgm:chPref val="0"/>
          <dgm:bulletEnabled val="1"/>
        </dgm:presLayoutVars>
      </dgm:prSet>
      <dgm:spPr/>
      <dgm:t>
        <a:bodyPr/>
        <a:lstStyle/>
        <a:p>
          <a:endParaRPr kumimoji="1" lang="ja-JP" altLang="en-US"/>
        </a:p>
      </dgm:t>
    </dgm:pt>
    <dgm:pt modelId="{ED33D060-2F01-7F47-A928-375B31D2E8BD}" type="pres">
      <dgm:prSet presAssocID="{850DA347-B19F-1C4B-AA98-F3A24406E8E9}" presName="circ2" presStyleLbl="vennNode1" presStyleIdx="1" presStyleCnt="3"/>
      <dgm:spPr/>
      <dgm:t>
        <a:bodyPr/>
        <a:lstStyle/>
        <a:p>
          <a:endParaRPr kumimoji="1" lang="ja-JP" altLang="en-US"/>
        </a:p>
      </dgm:t>
    </dgm:pt>
    <dgm:pt modelId="{86DEB3CD-063E-1648-AE92-DF48BC23602B}" type="pres">
      <dgm:prSet presAssocID="{850DA347-B19F-1C4B-AA98-F3A24406E8E9}" presName="circ2Tx" presStyleLbl="revTx" presStyleIdx="0" presStyleCnt="0">
        <dgm:presLayoutVars>
          <dgm:chMax val="0"/>
          <dgm:chPref val="0"/>
          <dgm:bulletEnabled val="1"/>
        </dgm:presLayoutVars>
      </dgm:prSet>
      <dgm:spPr/>
      <dgm:t>
        <a:bodyPr/>
        <a:lstStyle/>
        <a:p>
          <a:endParaRPr kumimoji="1" lang="ja-JP" altLang="en-US"/>
        </a:p>
      </dgm:t>
    </dgm:pt>
    <dgm:pt modelId="{06C55D81-1621-964F-BC11-C4D77D148B73}" type="pres">
      <dgm:prSet presAssocID="{21BAE801-A125-714A-A57C-07AACA76C01D}" presName="circ3" presStyleLbl="vennNode1" presStyleIdx="2" presStyleCnt="3"/>
      <dgm:spPr/>
      <dgm:t>
        <a:bodyPr/>
        <a:lstStyle/>
        <a:p>
          <a:endParaRPr kumimoji="1" lang="ja-JP" altLang="en-US"/>
        </a:p>
      </dgm:t>
    </dgm:pt>
    <dgm:pt modelId="{39E9B363-5407-2448-8B18-E256D07E94B5}" type="pres">
      <dgm:prSet presAssocID="{21BAE801-A125-714A-A57C-07AACA76C01D}" presName="circ3Tx" presStyleLbl="revTx" presStyleIdx="0" presStyleCnt="0">
        <dgm:presLayoutVars>
          <dgm:chMax val="0"/>
          <dgm:chPref val="0"/>
          <dgm:bulletEnabled val="1"/>
        </dgm:presLayoutVars>
      </dgm:prSet>
      <dgm:spPr/>
      <dgm:t>
        <a:bodyPr/>
        <a:lstStyle/>
        <a:p>
          <a:endParaRPr kumimoji="1" lang="ja-JP" altLang="en-US"/>
        </a:p>
      </dgm:t>
    </dgm:pt>
  </dgm:ptLst>
  <dgm:cxnLst>
    <dgm:cxn modelId="{BE20395C-539D-D643-BA4F-09DD171F6A62}" type="presOf" srcId="{BA51854B-B908-074F-A19E-FB7B37E07154}" destId="{A44C85E8-5EE9-5848-BDF1-5B02FA5DE079}" srcOrd="0" destOrd="0" presId="urn:microsoft.com/office/officeart/2005/8/layout/venn1"/>
    <dgm:cxn modelId="{01A5D780-8B16-2248-9368-7E2A2E601B21}" type="presOf" srcId="{E98ABA1D-AE5E-E04B-9F39-AD1F93E6E2C9}" destId="{62160D4C-B5EE-D34D-9285-DEC401239DDA}" srcOrd="0" destOrd="0" presId="urn:microsoft.com/office/officeart/2005/8/layout/venn1"/>
    <dgm:cxn modelId="{92937CEE-9D70-204F-AF1B-E83D7E1C24E4}" srcId="{E98ABA1D-AE5E-E04B-9F39-AD1F93E6E2C9}" destId="{850DA347-B19F-1C4B-AA98-F3A24406E8E9}" srcOrd="1" destOrd="0" parTransId="{2F9A6BFD-A331-3B4F-8AF7-7CDD564D0FD3}" sibTransId="{2DA2939C-AC26-A444-BE1A-F20D5114DA6D}"/>
    <dgm:cxn modelId="{DDBDD373-49A9-3046-93E8-5B59F65CB7FD}" type="presOf" srcId="{BA51854B-B908-074F-A19E-FB7B37E07154}" destId="{5F4820FC-C555-FC4F-9826-614653DD061C}" srcOrd="1" destOrd="0" presId="urn:microsoft.com/office/officeart/2005/8/layout/venn1"/>
    <dgm:cxn modelId="{471A165D-D700-844D-AD44-D4970D1FFE81}" type="presOf" srcId="{21BAE801-A125-714A-A57C-07AACA76C01D}" destId="{06C55D81-1621-964F-BC11-C4D77D148B73}" srcOrd="0" destOrd="0" presId="urn:microsoft.com/office/officeart/2005/8/layout/venn1"/>
    <dgm:cxn modelId="{0E0FEF74-2ADD-DD4D-8C75-A0A60161B7F3}" type="presOf" srcId="{850DA347-B19F-1C4B-AA98-F3A24406E8E9}" destId="{ED33D060-2F01-7F47-A928-375B31D2E8BD}" srcOrd="0" destOrd="0" presId="urn:microsoft.com/office/officeart/2005/8/layout/venn1"/>
    <dgm:cxn modelId="{F39BC945-E92B-B649-BABC-6C1DDCC306A5}" srcId="{E98ABA1D-AE5E-E04B-9F39-AD1F93E6E2C9}" destId="{BA51854B-B908-074F-A19E-FB7B37E07154}" srcOrd="0" destOrd="0" parTransId="{795D2829-D03D-AB4B-A5B7-1F739DA35D2C}" sibTransId="{41E1E713-6AA8-1C43-A12D-991FF8A0F3C3}"/>
    <dgm:cxn modelId="{25B9E603-A74A-0443-8567-75993E0A16FA}" type="presOf" srcId="{850DA347-B19F-1C4B-AA98-F3A24406E8E9}" destId="{86DEB3CD-063E-1648-AE92-DF48BC23602B}" srcOrd="1" destOrd="0" presId="urn:microsoft.com/office/officeart/2005/8/layout/venn1"/>
    <dgm:cxn modelId="{ED639067-ACEB-7842-B864-5DFE79031A7F}" type="presOf" srcId="{21BAE801-A125-714A-A57C-07AACA76C01D}" destId="{39E9B363-5407-2448-8B18-E256D07E94B5}" srcOrd="1" destOrd="0" presId="urn:microsoft.com/office/officeart/2005/8/layout/venn1"/>
    <dgm:cxn modelId="{2C921848-B885-E34B-B768-59B3955A9B02}" srcId="{E98ABA1D-AE5E-E04B-9F39-AD1F93E6E2C9}" destId="{21BAE801-A125-714A-A57C-07AACA76C01D}" srcOrd="2" destOrd="0" parTransId="{AF94F564-685D-3140-BA1D-3CC33294F893}" sibTransId="{5B7C2000-9F6C-6D4F-AADB-2C0F43F5595B}"/>
    <dgm:cxn modelId="{DEBA6094-466C-FD40-A6C3-BD2F0EC9FF05}" type="presParOf" srcId="{62160D4C-B5EE-D34D-9285-DEC401239DDA}" destId="{A44C85E8-5EE9-5848-BDF1-5B02FA5DE079}" srcOrd="0" destOrd="0" presId="urn:microsoft.com/office/officeart/2005/8/layout/venn1"/>
    <dgm:cxn modelId="{358EC1B3-EA17-8245-AF44-08A73C6F450E}" type="presParOf" srcId="{62160D4C-B5EE-D34D-9285-DEC401239DDA}" destId="{5F4820FC-C555-FC4F-9826-614653DD061C}" srcOrd="1" destOrd="0" presId="urn:microsoft.com/office/officeart/2005/8/layout/venn1"/>
    <dgm:cxn modelId="{7E77C968-0726-414D-B068-783A89742A7C}" type="presParOf" srcId="{62160D4C-B5EE-D34D-9285-DEC401239DDA}" destId="{ED33D060-2F01-7F47-A928-375B31D2E8BD}" srcOrd="2" destOrd="0" presId="urn:microsoft.com/office/officeart/2005/8/layout/venn1"/>
    <dgm:cxn modelId="{AE866DA1-610C-4D47-902E-E0E3672BF63C}" type="presParOf" srcId="{62160D4C-B5EE-D34D-9285-DEC401239DDA}" destId="{86DEB3CD-063E-1648-AE92-DF48BC23602B}" srcOrd="3" destOrd="0" presId="urn:microsoft.com/office/officeart/2005/8/layout/venn1"/>
    <dgm:cxn modelId="{0AF4FC82-5476-8042-A62A-D32FBDB65714}" type="presParOf" srcId="{62160D4C-B5EE-D34D-9285-DEC401239DDA}" destId="{06C55D81-1621-964F-BC11-C4D77D148B73}" srcOrd="4" destOrd="0" presId="urn:microsoft.com/office/officeart/2005/8/layout/venn1"/>
    <dgm:cxn modelId="{8FAA8B60-B99F-0E42-95D7-ACE272292E11}" type="presParOf" srcId="{62160D4C-B5EE-D34D-9285-DEC401239DDA}" destId="{39E9B363-5407-2448-8B18-E256D07E94B5}"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C85E8-5EE9-5848-BDF1-5B02FA5DE079}">
      <dsp:nvSpPr>
        <dsp:cNvPr id="0" name=""/>
        <dsp:cNvSpPr/>
      </dsp:nvSpPr>
      <dsp:spPr>
        <a:xfrm>
          <a:off x="1534784" y="77066"/>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Director,</a:t>
          </a:r>
        </a:p>
        <a:p>
          <a:pPr lvl="0" algn="ctr" defTabSz="1244600">
            <a:lnSpc>
              <a:spcPct val="90000"/>
            </a:lnSpc>
            <a:spcBef>
              <a:spcPct val="0"/>
            </a:spcBef>
            <a:spcAft>
              <a:spcPct val="35000"/>
            </a:spcAft>
          </a:pPr>
          <a:r>
            <a:rPr kumimoji="1" lang="en-US" altLang="ja-JP" sz="2800" kern="1200" dirty="0" smtClean="0"/>
            <a:t> </a:t>
          </a:r>
          <a:r>
            <a:rPr kumimoji="1" lang="en-US" altLang="ja-JP" sz="2800" u="sng" kern="1200" dirty="0" smtClean="0"/>
            <a:t>International</a:t>
          </a:r>
          <a:r>
            <a:rPr kumimoji="1" lang="en-US" altLang="ja-JP" sz="2800" kern="1200" dirty="0" smtClean="0"/>
            <a:t> Affairs Division,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2028009" y="724423"/>
        <a:ext cx="2712733" cy="1664632"/>
      </dsp:txXfrm>
    </dsp:sp>
    <dsp:sp modelId="{ED33D060-2F01-7F47-A928-375B31D2E8BD}">
      <dsp:nvSpPr>
        <dsp:cNvPr id="0" name=""/>
        <dsp:cNvSpPr/>
      </dsp:nvSpPr>
      <dsp:spPr>
        <a:xfrm>
          <a:off x="2869573"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Head of Delegation,</a:t>
          </a:r>
        </a:p>
        <a:p>
          <a:pPr lvl="0" algn="ctr" defTabSz="1244600">
            <a:lnSpc>
              <a:spcPct val="90000"/>
            </a:lnSpc>
            <a:spcBef>
              <a:spcPct val="0"/>
            </a:spcBef>
            <a:spcAft>
              <a:spcPct val="35000"/>
            </a:spcAft>
          </a:pPr>
          <a:r>
            <a:rPr kumimoji="1" lang="en-US" altLang="ja-JP" sz="2800" kern="1200" dirty="0" smtClean="0"/>
            <a:t>Japan to </a:t>
          </a:r>
          <a:r>
            <a:rPr kumimoji="1" lang="en-US" altLang="ja-JP" sz="2800" u="sng" kern="1200" dirty="0" smtClean="0"/>
            <a:t>ISO</a:t>
          </a:r>
          <a:r>
            <a:rPr kumimoji="1" lang="en-US" altLang="ja-JP" sz="2800" kern="1200" dirty="0" smtClean="0"/>
            <a:t>/TC 211</a:t>
          </a:r>
          <a:endParaRPr kumimoji="1" lang="ja-JP" altLang="en-US" sz="2800" kern="1200" dirty="0"/>
        </a:p>
      </dsp:txBody>
      <dsp:txXfrm>
        <a:off x="4000906" y="3344677"/>
        <a:ext cx="2219509" cy="2034550"/>
      </dsp:txXfrm>
    </dsp:sp>
    <dsp:sp modelId="{06C55D81-1621-964F-BC11-C4D77D148B73}">
      <dsp:nvSpPr>
        <dsp:cNvPr id="0" name=""/>
        <dsp:cNvSpPr/>
      </dsp:nvSpPr>
      <dsp:spPr>
        <a:xfrm>
          <a:off x="199996" y="2389055"/>
          <a:ext cx="3699182" cy="3699182"/>
        </a:xfrm>
        <a:prstGeom prst="ellipse">
          <a:avLst/>
        </a:prstGeom>
        <a:solidFill>
          <a:srgbClr val="FF0000">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kumimoji="1" lang="en-US" altLang="ja-JP" sz="2800" kern="1200" dirty="0" smtClean="0"/>
            <a:t>Leader, </a:t>
          </a:r>
        </a:p>
        <a:p>
          <a:pPr lvl="0" algn="ctr" defTabSz="1244600">
            <a:lnSpc>
              <a:spcPct val="90000"/>
            </a:lnSpc>
            <a:spcBef>
              <a:spcPct val="0"/>
            </a:spcBef>
            <a:spcAft>
              <a:spcPct val="35000"/>
            </a:spcAft>
          </a:pPr>
          <a:r>
            <a:rPr kumimoji="1" lang="en-US" altLang="ja-JP" sz="2800" u="sng" kern="1200" dirty="0" smtClean="0"/>
            <a:t>ICT</a:t>
          </a:r>
          <a:r>
            <a:rPr kumimoji="1" lang="en-US" altLang="ja-JP" sz="2800" kern="1200" dirty="0" smtClean="0"/>
            <a:t> Advisory Team, </a:t>
          </a:r>
          <a:r>
            <a:rPr kumimoji="1" lang="en-US" altLang="ja-JP" sz="2800" kern="1200" dirty="0" smtClean="0">
              <a:solidFill>
                <a:srgbClr val="FF0000"/>
              </a:solidFill>
            </a:rPr>
            <a:t>GSI</a:t>
          </a:r>
          <a:endParaRPr kumimoji="1" lang="ja-JP" altLang="en-US" sz="2800" kern="1200" dirty="0">
            <a:solidFill>
              <a:srgbClr val="FF0000"/>
            </a:solidFill>
          </a:endParaRPr>
        </a:p>
      </dsp:txBody>
      <dsp:txXfrm>
        <a:off x="548336" y="3344677"/>
        <a:ext cx="2219509" cy="20345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981E51D-E93C-6D4D-92FC-13EF47EC0B1E}"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9D27483-F07F-1D4F-B93D-48618665F0C1}"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7787BC4-58A3-4D4C-8327-0F7FD15DE05C}" type="slidenum">
              <a:rPr lang="en-US" altLang="ja-JP" smtClean="0"/>
              <a:pPr/>
              <a:t>7</a:t>
            </a:fld>
            <a:endParaRPr lang="en-US" altLang="ja-JP"/>
          </a:p>
        </p:txBody>
      </p:sp>
    </p:spTree>
    <p:extLst>
      <p:ext uri="{BB962C8B-B14F-4D97-AF65-F5344CB8AC3E}">
        <p14:creationId xmlns:p14="http://schemas.microsoft.com/office/powerpoint/2010/main" val="199364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8</a:t>
            </a:fld>
            <a:endParaRPr lang="en-US" altLang="ja-JP"/>
          </a:p>
        </p:txBody>
      </p:sp>
    </p:spTree>
    <p:extLst>
      <p:ext uri="{BB962C8B-B14F-4D97-AF65-F5344CB8AC3E}">
        <p14:creationId xmlns:p14="http://schemas.microsoft.com/office/powerpoint/2010/main" val="187453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16</a:t>
            </a:fld>
            <a:endParaRPr lang="en-US" altLang="ja-JP"/>
          </a:p>
        </p:txBody>
      </p:sp>
    </p:spTree>
    <p:extLst>
      <p:ext uri="{BB962C8B-B14F-4D97-AF65-F5344CB8AC3E}">
        <p14:creationId xmlns:p14="http://schemas.microsoft.com/office/powerpoint/2010/main" val="288674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17</a:t>
            </a:fld>
            <a:endParaRPr lang="en-US" altLang="ja-JP"/>
          </a:p>
        </p:txBody>
      </p:sp>
    </p:spTree>
    <p:extLst>
      <p:ext uri="{BB962C8B-B14F-4D97-AF65-F5344CB8AC3E}">
        <p14:creationId xmlns:p14="http://schemas.microsoft.com/office/powerpoint/2010/main" val="186802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18</a:t>
            </a:fld>
            <a:endParaRPr lang="en-US" altLang="ja-JP"/>
          </a:p>
        </p:txBody>
      </p:sp>
    </p:spTree>
    <p:extLst>
      <p:ext uri="{BB962C8B-B14F-4D97-AF65-F5344CB8AC3E}">
        <p14:creationId xmlns:p14="http://schemas.microsoft.com/office/powerpoint/2010/main" val="295190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49</a:t>
            </a:fld>
            <a:endParaRPr lang="en-US" altLang="ja-JP"/>
          </a:p>
        </p:txBody>
      </p:sp>
    </p:spTree>
    <p:extLst>
      <p:ext uri="{BB962C8B-B14F-4D97-AF65-F5344CB8AC3E}">
        <p14:creationId xmlns:p14="http://schemas.microsoft.com/office/powerpoint/2010/main" val="260266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52</a:t>
            </a:fld>
            <a:endParaRPr lang="en-US" altLang="ja-JP"/>
          </a:p>
        </p:txBody>
      </p:sp>
    </p:spTree>
    <p:extLst>
      <p:ext uri="{BB962C8B-B14F-4D97-AF65-F5344CB8AC3E}">
        <p14:creationId xmlns:p14="http://schemas.microsoft.com/office/powerpoint/2010/main" val="134555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D27483-F07F-1D4F-B93D-48618665F0C1}" type="slidenum">
              <a:rPr lang="en-US" altLang="ja-JP" smtClean="0"/>
              <a:pPr/>
              <a:t>71</a:t>
            </a:fld>
            <a:endParaRPr lang="en-US" altLang="ja-JP"/>
          </a:p>
        </p:txBody>
      </p:sp>
    </p:spTree>
    <p:extLst>
      <p:ext uri="{BB962C8B-B14F-4D97-AF65-F5344CB8AC3E}">
        <p14:creationId xmlns:p14="http://schemas.microsoft.com/office/powerpoint/2010/main" val="98401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マスター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マスター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fld id="{28036796-DAD4-814F-8EA5-D076F45E2090}" type="slidenum">
              <a:rPr lang="en-US" altLang="ja-JP"/>
              <a:pPr/>
              <a:t>‹#›</a:t>
            </a:fld>
            <a:endParaRPr lang="en-US" altLang="ja-JP"/>
          </a:p>
        </p:txBody>
      </p:sp>
    </p:spTree>
    <p:extLst>
      <p:ext uri="{BB962C8B-B14F-4D97-AF65-F5344CB8AC3E}">
        <p14:creationId xmlns:p14="http://schemas.microsoft.com/office/powerpoint/2010/main" val="70871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9CADE99B-3D88-B949-9559-78D0F99B735C}" type="slidenum">
              <a:rPr lang="en-US" altLang="ja-JP"/>
              <a:pPr/>
              <a:t>‹#›</a:t>
            </a:fld>
            <a:endParaRPr lang="en-US" altLang="ja-JP"/>
          </a:p>
        </p:txBody>
      </p:sp>
    </p:spTree>
    <p:extLst>
      <p:ext uri="{BB962C8B-B14F-4D97-AF65-F5344CB8AC3E}">
        <p14:creationId xmlns:p14="http://schemas.microsoft.com/office/powerpoint/2010/main" val="53210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B293DBD1-D3CB-4C46-8915-CBD25B639FAC}" type="slidenum">
              <a:rPr lang="en-US" altLang="ja-JP"/>
              <a:pPr/>
              <a:t>‹#›</a:t>
            </a:fld>
            <a:endParaRPr lang="en-US" altLang="ja-JP"/>
          </a:p>
        </p:txBody>
      </p:sp>
    </p:spTree>
    <p:extLst>
      <p:ext uri="{BB962C8B-B14F-4D97-AF65-F5344CB8AC3E}">
        <p14:creationId xmlns:p14="http://schemas.microsoft.com/office/powerpoint/2010/main" val="100267822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FA1B772B-B34A-714C-B67A-C929857E7B49}" type="slidenum">
              <a:rPr lang="en-US" altLang="ja-JP"/>
              <a:pPr/>
              <a:t>‹#›</a:t>
            </a:fld>
            <a:endParaRPr lang="en-US" altLang="ja-JP"/>
          </a:p>
        </p:txBody>
      </p:sp>
    </p:spTree>
    <p:extLst>
      <p:ext uri="{BB962C8B-B14F-4D97-AF65-F5344CB8AC3E}">
        <p14:creationId xmlns:p14="http://schemas.microsoft.com/office/powerpoint/2010/main" val="122188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57C2E0F-8109-EC43-B5F3-1CC942FD576D}" type="slidenum">
              <a:rPr lang="en-US" altLang="ja-JP"/>
              <a:pPr/>
              <a:t>‹#›</a:t>
            </a:fld>
            <a:endParaRPr lang="en-US" altLang="ja-JP"/>
          </a:p>
        </p:txBody>
      </p:sp>
    </p:spTree>
    <p:extLst>
      <p:ext uri="{BB962C8B-B14F-4D97-AF65-F5344CB8AC3E}">
        <p14:creationId xmlns:p14="http://schemas.microsoft.com/office/powerpoint/2010/main" val="20193192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9F2D515-5571-484E-AA20-BC86A55FF1D9}" type="slidenum">
              <a:rPr lang="en-US" altLang="ja-JP"/>
              <a:pPr/>
              <a:t>‹#›</a:t>
            </a:fld>
            <a:endParaRPr lang="en-US" altLang="ja-JP"/>
          </a:p>
        </p:txBody>
      </p:sp>
    </p:spTree>
    <p:extLst>
      <p:ext uri="{BB962C8B-B14F-4D97-AF65-F5344CB8AC3E}">
        <p14:creationId xmlns:p14="http://schemas.microsoft.com/office/powerpoint/2010/main" val="201531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5D5FCA92-803A-AB40-A284-493F2EDF378E}" type="slidenum">
              <a:rPr lang="en-US" altLang="ja-JP"/>
              <a:pPr/>
              <a:t>‹#›</a:t>
            </a:fld>
            <a:endParaRPr lang="en-US" altLang="ja-JP"/>
          </a:p>
        </p:txBody>
      </p:sp>
    </p:spTree>
    <p:extLst>
      <p:ext uri="{BB962C8B-B14F-4D97-AF65-F5344CB8AC3E}">
        <p14:creationId xmlns:p14="http://schemas.microsoft.com/office/powerpoint/2010/main" val="1329545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BB4902D7-EE0A-7B4E-9827-88A578A867A6}" type="slidenum">
              <a:rPr lang="en-US" altLang="ja-JP"/>
              <a:pPr/>
              <a:t>‹#›</a:t>
            </a:fld>
            <a:endParaRPr lang="en-US" altLang="ja-JP"/>
          </a:p>
        </p:txBody>
      </p:sp>
    </p:spTree>
    <p:extLst>
      <p:ext uri="{BB962C8B-B14F-4D97-AF65-F5344CB8AC3E}">
        <p14:creationId xmlns:p14="http://schemas.microsoft.com/office/powerpoint/2010/main" val="110192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A70B2C9-D1C4-7F47-A61D-0269AE79F16A}" type="slidenum">
              <a:rPr lang="en-US" altLang="ja-JP"/>
              <a:pPr/>
              <a:t>‹#›</a:t>
            </a:fld>
            <a:endParaRPr lang="en-US" altLang="ja-JP"/>
          </a:p>
        </p:txBody>
      </p:sp>
    </p:spTree>
    <p:extLst>
      <p:ext uri="{BB962C8B-B14F-4D97-AF65-F5344CB8AC3E}">
        <p14:creationId xmlns:p14="http://schemas.microsoft.com/office/powerpoint/2010/main" val="10161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37298B63-719E-0749-A658-520740C2C4D4}" type="slidenum">
              <a:rPr lang="en-US" altLang="ja-JP"/>
              <a:pPr/>
              <a:t>‹#›</a:t>
            </a:fld>
            <a:endParaRPr lang="en-US" altLang="ja-JP"/>
          </a:p>
        </p:txBody>
      </p:sp>
    </p:spTree>
    <p:extLst>
      <p:ext uri="{BB962C8B-B14F-4D97-AF65-F5344CB8AC3E}">
        <p14:creationId xmlns:p14="http://schemas.microsoft.com/office/powerpoint/2010/main" val="53738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プレースホルダーまでドラッグするかアイコンをクリックして図を追加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8AA8F56A-D4FC-624D-96EF-6FF8F3C552FC}" type="slidenum">
              <a:rPr lang="en-US" altLang="ja-JP"/>
              <a:pPr/>
              <a:t>‹#›</a:t>
            </a:fld>
            <a:endParaRPr lang="en-US" altLang="ja-JP"/>
          </a:p>
        </p:txBody>
      </p:sp>
    </p:spTree>
    <p:extLst>
      <p:ext uri="{BB962C8B-B14F-4D97-AF65-F5344CB8AC3E}">
        <p14:creationId xmlns:p14="http://schemas.microsoft.com/office/powerpoint/2010/main" val="1653160917"/>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A79D3D67-A5B1-F141-8262-88460BE49C1C}" type="slidenum">
              <a:rPr lang="en-US" altLang="ja-JP"/>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kumimoji="1" sz="2800">
          <a:solidFill>
            <a:srgbClr val="4087C8"/>
          </a:solidFill>
          <a:latin typeface="+mn-lt"/>
          <a:ea typeface="+mj-ea"/>
          <a:cs typeface="+mj-cs"/>
        </a:defRPr>
      </a:lvl1pPr>
      <a:lvl2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fu/foss4g2016tokyo" TargetMode="Externa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4" Type="http://schemas.openxmlformats.org/officeDocument/2006/relationships/hyperlink" Target="https://github.com/mapbox/mapbox-gl-js" TargetMode="External"/><Relationship Id="rId5" Type="http://schemas.openxmlformats.org/officeDocument/2006/relationships/hyperlink" Target="http://www.gsi.go.jp/kankyochiri/gm_jpn.html" TargetMode="External"/><Relationship Id="rId6" Type="http://schemas.openxmlformats.org/officeDocument/2006/relationships/hyperlink" Target="https://github.com/globalmaps-vt/gmjp22vt" TargetMode="External"/><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hyperlink" Target="https://github.com/globalmaps-vt/demo/blob/master/mapboxgl/jp22.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hyperlink" Target="https://github.com/globalmaps-vt/demo/blob/master/mapboxgl/jp22.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s://gist.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hyperlink" Target="https://gist.github.com/hfu/05e186f0f54dc98b5ead9e673b4ac04d" TargetMode="External"/><Relationship Id="rId4" Type="http://schemas.openxmlformats.org/officeDocument/2006/relationships/image" Target="../media/image20.png"/><Relationship Id="rId5" Type="http://schemas.openxmlformats.org/officeDocument/2006/relationships/hyperlink" Target="https://bl.ocks.org/hfu/05e186f0f54dc98b5ead9e673b4ac04d" TargetMode="External"/><Relationship Id="rId6" Type="http://schemas.openxmlformats.org/officeDocument/2006/relationships/hyperlink" Target="https://bl.ocks.org/hfu/raw/05e186f0f54dc98b5ead9e673b4ac04d" TargetMode="External"/><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globalmaps-vt/demo/tree/master/mapboxgl" TargetMode="External"/><Relationship Id="rId4" Type="http://schemas.openxmlformats.org/officeDocument/2006/relationships/hyperlink" Target="https://github.com/globalmaps/projectmanagement/blob/master/index.md" TargetMode="External"/><Relationship Id="rId1" Type="http://schemas.openxmlformats.org/officeDocument/2006/relationships/slideLayout" Target="../slideLayouts/slideLayout2.xml"/><Relationship Id="rId2" Type="http://schemas.openxmlformats.org/officeDocument/2006/relationships/hyperlink" Target="https://globalmaps-vt.github.io/demo/mapboxgl/jp22.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hyperlink" Target="https://www.mapbox.com/mapbox-gl-style-spec/#paint-line-color" TargetMode="External"/><Relationship Id="rId4" Type="http://schemas.openxmlformats.org/officeDocument/2006/relationships/hyperlink" Target="https://www.mapbox.com/mapbox-gl-style-spec/#paint-line-width" TargetMode="External"/><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lobalmaps-vt/inspector/blob/master/inspector.md" TargetMode="Externa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hyperlink" Target="https://github.com/globalmaps-vt/demo"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hyperlink" Target="https://github.com/globalmaps-vt/demo/blob/master/make.r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1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11.tiff"/></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globalmaps-vt/demo" TargetMode="External"/><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hyperlink" Target="https://hfu.github.io/gmjp22v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hyperlink" Target="http://www.gsi.go.jp/common/000145450.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globalmaps-vt/converter" TargetMode="External"/><Relationship Id="rId4" Type="http://schemas.openxmlformats.org/officeDocument/2006/relationships/hyperlink" Target="https://github.com/globalmaps/" TargetMode="External"/><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27384"/>
            <a:ext cx="9144001" cy="6597352"/>
          </a:xfrm>
          <a:prstGeom prst="rect">
            <a:avLst/>
          </a:prstGeom>
        </p:spPr>
      </p:pic>
      <p:sp>
        <p:nvSpPr>
          <p:cNvPr id="15361" name="タイトル 1"/>
          <p:cNvSpPr>
            <a:spLocks noGrp="1"/>
          </p:cNvSpPr>
          <p:nvPr>
            <p:ph type="ctrTitle"/>
          </p:nvPr>
        </p:nvSpPr>
        <p:spPr>
          <a:xfrm>
            <a:off x="-1" y="2607047"/>
            <a:ext cx="9144001" cy="1731615"/>
          </a:xfrm>
          <a:solidFill>
            <a:schemeClr val="tx1">
              <a:alpha val="12000"/>
            </a:schemeClr>
          </a:solidFill>
        </p:spPr>
        <p:txBody>
          <a:bodyPr/>
          <a:lstStyle/>
          <a:p>
            <a:pPr eaLnBrk="1" hangingPunct="1"/>
            <a:r>
              <a:rPr lang="ja-JP" altLang="en-US" sz="5400" dirty="0" smtClean="0">
                <a:solidFill>
                  <a:schemeClr val="bg1"/>
                </a:solidFill>
              </a:rPr>
              <a:t>バイナリベクトルタイルを操ろう</a:t>
            </a:r>
            <a:r>
              <a:rPr lang="en-US" altLang="ja-JP" sz="5400" dirty="0" smtClean="0">
                <a:solidFill>
                  <a:schemeClr val="bg1"/>
                </a:solidFill>
              </a:rPr>
              <a:t/>
            </a:r>
            <a:br>
              <a:rPr lang="en-US" altLang="ja-JP" sz="5400" dirty="0" smtClean="0">
                <a:solidFill>
                  <a:schemeClr val="bg1"/>
                </a:solidFill>
              </a:rPr>
            </a:br>
            <a:r>
              <a:rPr lang="en-US" altLang="ja-JP" sz="5400" dirty="0" smtClean="0">
                <a:solidFill>
                  <a:schemeClr val="bg1"/>
                </a:solidFill>
              </a:rPr>
              <a:t>Drive binary vector tiles</a:t>
            </a:r>
            <a:endParaRPr lang="ja-JP" altLang="en-US" sz="5400" dirty="0">
              <a:solidFill>
                <a:schemeClr val="bg1"/>
              </a:solidFill>
            </a:endParaRPr>
          </a:p>
        </p:txBody>
      </p:sp>
      <p:sp>
        <p:nvSpPr>
          <p:cNvPr id="15362" name="サブタイトル 2"/>
          <p:cNvSpPr>
            <a:spLocks noGrp="1"/>
          </p:cNvSpPr>
          <p:nvPr>
            <p:ph type="subTitle" idx="1"/>
          </p:nvPr>
        </p:nvSpPr>
        <p:spPr>
          <a:xfrm>
            <a:off x="1371600" y="4869160"/>
            <a:ext cx="6400800" cy="1170310"/>
          </a:xfrm>
        </p:spPr>
        <p:txBody>
          <a:bodyPr/>
          <a:lstStyle/>
          <a:p>
            <a:pPr eaLnBrk="1" hangingPunct="1"/>
            <a:r>
              <a:rPr lang="en-US" altLang="ja-JP" dirty="0" err="1" smtClean="0">
                <a:solidFill>
                  <a:schemeClr val="bg1"/>
                </a:solidFill>
              </a:rPr>
              <a:t>Hidenori</a:t>
            </a:r>
            <a:r>
              <a:rPr lang="en-US" altLang="ja-JP" dirty="0">
                <a:solidFill>
                  <a:schemeClr val="bg1"/>
                </a:solidFill>
              </a:rPr>
              <a:t> </a:t>
            </a:r>
            <a:r>
              <a:rPr lang="en-US" altLang="ja-JP" dirty="0" smtClean="0">
                <a:solidFill>
                  <a:schemeClr val="bg1"/>
                </a:solidFill>
              </a:rPr>
              <a:t>FUJIMURA</a:t>
            </a:r>
          </a:p>
          <a:p>
            <a:pPr eaLnBrk="1" hangingPunct="1"/>
            <a:r>
              <a:rPr lang="en-US" altLang="ja-JP" dirty="0" smtClean="0">
                <a:solidFill>
                  <a:schemeClr val="bg1"/>
                </a:solidFill>
              </a:rPr>
              <a:t>GSI International</a:t>
            </a:r>
            <a:endParaRPr lang="ja-JP" altLang="en-US" dirty="0">
              <a:solidFill>
                <a:schemeClr val="bg1"/>
              </a:solidFill>
            </a:endParaRPr>
          </a:p>
        </p:txBody>
      </p:sp>
      <p:sp>
        <p:nvSpPr>
          <p:cNvPr id="15363" name="スライド番号プレースホルダ 3"/>
          <p:cNvSpPr>
            <a:spLocks noGrp="1"/>
          </p:cNvSpPr>
          <p:nvPr>
            <p:ph type="sldNum" sz="quarter" idx="12"/>
          </p:nvPr>
        </p:nvSpPr>
        <p:spPr>
          <a:xfrm>
            <a:off x="6920607" y="4769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fontAlgn="base">
              <a:spcBef>
                <a:spcPct val="0"/>
              </a:spcBef>
              <a:spcAft>
                <a:spcPct val="0"/>
              </a:spcAft>
              <a:defRPr kumimoji="1" sz="2400">
                <a:solidFill>
                  <a:schemeClr val="tx1"/>
                </a:solidFill>
                <a:latin typeface="Arial" charset="0"/>
                <a:ea typeface="ＭＳ Ｐゴシック" charset="-128"/>
              </a:defRPr>
            </a:lvl6pPr>
            <a:lvl7pPr marL="2971800" indent="-228600" fontAlgn="base">
              <a:spcBef>
                <a:spcPct val="0"/>
              </a:spcBef>
              <a:spcAft>
                <a:spcPct val="0"/>
              </a:spcAft>
              <a:defRPr kumimoji="1" sz="2400">
                <a:solidFill>
                  <a:schemeClr val="tx1"/>
                </a:solidFill>
                <a:latin typeface="Arial" charset="0"/>
                <a:ea typeface="ＭＳ Ｐゴシック" charset="-128"/>
              </a:defRPr>
            </a:lvl7pPr>
            <a:lvl8pPr marL="3429000" indent="-228600" fontAlgn="base">
              <a:spcBef>
                <a:spcPct val="0"/>
              </a:spcBef>
              <a:spcAft>
                <a:spcPct val="0"/>
              </a:spcAft>
              <a:defRPr kumimoji="1" sz="2400">
                <a:solidFill>
                  <a:schemeClr val="tx1"/>
                </a:solidFill>
                <a:latin typeface="Arial" charset="0"/>
                <a:ea typeface="ＭＳ Ｐゴシック" charset="-128"/>
              </a:defRPr>
            </a:lvl8pPr>
            <a:lvl9pPr marL="3886200" indent="-228600" fontAlgn="base">
              <a:spcBef>
                <a:spcPct val="0"/>
              </a:spcBef>
              <a:spcAft>
                <a:spcPct val="0"/>
              </a:spcAft>
              <a:defRPr kumimoji="1" sz="2400">
                <a:solidFill>
                  <a:schemeClr val="tx1"/>
                </a:solidFill>
                <a:latin typeface="Arial" charset="0"/>
                <a:ea typeface="ＭＳ Ｐゴシック" charset="-128"/>
              </a:defRPr>
            </a:lvl9pPr>
          </a:lstStyle>
          <a:p>
            <a:fld id="{67FF1C35-C3E7-1E42-9C63-8548EF71E787}" type="slidenum">
              <a:rPr lang="en-US" altLang="ja-JP" sz="1800">
                <a:solidFill>
                  <a:schemeClr val="bg1"/>
                </a:solidFill>
              </a:rPr>
              <a:pPr/>
              <a:t>1</a:t>
            </a:fld>
            <a:endParaRPr lang="en-US" altLang="ja-JP" sz="1800" dirty="0">
              <a:solidFill>
                <a:schemeClr val="bg1"/>
              </a:solidFill>
            </a:endParaRPr>
          </a:p>
        </p:txBody>
      </p:sp>
      <p:sp>
        <p:nvSpPr>
          <p:cNvPr id="2" name="正方形/長方形 1"/>
          <p:cNvSpPr/>
          <p:nvPr/>
        </p:nvSpPr>
        <p:spPr>
          <a:xfrm>
            <a:off x="5220146" y="115888"/>
            <a:ext cx="3816350" cy="1557337"/>
          </a:xfrm>
          <a:prstGeom prst="rect">
            <a:avLst/>
          </a:prstGeom>
          <a:solidFill>
            <a:schemeClr val="tx1">
              <a:alpha val="2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t>2016-11-04 14:00/17:00</a:t>
            </a:r>
          </a:p>
          <a:p>
            <a:pPr algn="ctr">
              <a:defRPr/>
            </a:pPr>
            <a:r>
              <a:rPr lang="en-US" altLang="ja-JP" dirty="0" smtClean="0"/>
              <a:t>FOSS4G 2016 TOKYO</a:t>
            </a:r>
          </a:p>
          <a:p>
            <a:pPr algn="ctr">
              <a:defRPr/>
            </a:pPr>
            <a:r>
              <a:rPr lang="ja-JP" altLang="en-US" dirty="0" smtClean="0"/>
              <a:t>ハンズオンセッション</a:t>
            </a:r>
            <a:endParaRPr lang="en-US" altLang="ja-JP" dirty="0" smtClean="0"/>
          </a:p>
          <a:p>
            <a:pPr algn="ctr">
              <a:defRPr/>
            </a:pPr>
            <a:r>
              <a:rPr lang="en-US" altLang="ja-JP" dirty="0" smtClean="0"/>
              <a:t>@</a:t>
            </a:r>
            <a:r>
              <a:rPr lang="ja-JP" altLang="en-US" dirty="0" smtClean="0"/>
              <a:t>東京大学駒場リサーチキャンパス</a:t>
            </a:r>
            <a:endParaRPr lang="en-US" altLang="ja-JP" dirty="0" smtClean="0"/>
          </a:p>
          <a:p>
            <a:pPr algn="ctr">
              <a:defRPr/>
            </a:pPr>
            <a:r>
              <a:rPr lang="en-US" altLang="ja-JP" dirty="0" smtClean="0"/>
              <a:t>An</a:t>
            </a:r>
            <a:r>
              <a:rPr lang="ja-JP" altLang="en-US" dirty="0" smtClean="0"/>
              <a:t>棟</a:t>
            </a:r>
            <a:r>
              <a:rPr lang="en-US" altLang="ja-JP" dirty="0" smtClean="0"/>
              <a:t>2F</a:t>
            </a:r>
          </a:p>
        </p:txBody>
      </p:sp>
      <p:sp>
        <p:nvSpPr>
          <p:cNvPr id="7" name="テキスト ボックス 6"/>
          <p:cNvSpPr txBox="1"/>
          <p:nvPr/>
        </p:nvSpPr>
        <p:spPr>
          <a:xfrm>
            <a:off x="13501" y="6295997"/>
            <a:ext cx="4221027" cy="253916"/>
          </a:xfrm>
          <a:prstGeom prst="rect">
            <a:avLst/>
          </a:prstGeom>
          <a:noFill/>
        </p:spPr>
        <p:txBody>
          <a:bodyPr wrap="none" rtlCol="0">
            <a:spAutoFit/>
          </a:bodyPr>
          <a:lstStyle/>
          <a:p>
            <a:r>
              <a:rPr lang="en-US" altLang="ja-JP" sz="1050" dirty="0">
                <a:solidFill>
                  <a:schemeClr val="bg1"/>
                </a:solidFill>
              </a:rPr>
              <a:t>Photo by </a:t>
            </a:r>
            <a:r>
              <a:rPr lang="en-US" altLang="ja-JP" sz="1050" dirty="0" err="1">
                <a:solidFill>
                  <a:schemeClr val="bg1"/>
                </a:solidFill>
              </a:rPr>
              <a:t>Junkichi</a:t>
            </a:r>
            <a:r>
              <a:rPr lang="en-US" altLang="ja-JP" sz="1050" dirty="0">
                <a:solidFill>
                  <a:schemeClr val="bg1"/>
                </a:solidFill>
              </a:rPr>
              <a:t> </a:t>
            </a:r>
            <a:r>
              <a:rPr lang="en-US" altLang="ja-JP" sz="1050" dirty="0" err="1" smtClean="0">
                <a:solidFill>
                  <a:schemeClr val="bg1"/>
                </a:solidFill>
              </a:rPr>
              <a:t>Egashira</a:t>
            </a:r>
            <a:r>
              <a:rPr lang="en-US" altLang="ja-JP" sz="1050" dirty="0" smtClean="0">
                <a:solidFill>
                  <a:schemeClr val="bg1"/>
                </a:solidFill>
              </a:rPr>
              <a:t>, </a:t>
            </a:r>
            <a:r>
              <a:rPr lang="en-US" altLang="ja-JP" sz="1050" dirty="0" err="1" smtClean="0">
                <a:solidFill>
                  <a:schemeClr val="bg1"/>
                </a:solidFill>
              </a:rPr>
              <a:t>llicensed</a:t>
            </a:r>
            <a:r>
              <a:rPr lang="en-US" altLang="ja-JP" sz="1050" dirty="0" smtClean="0">
                <a:solidFill>
                  <a:schemeClr val="bg1"/>
                </a:solidFill>
              </a:rPr>
              <a:t> </a:t>
            </a:r>
            <a:r>
              <a:rPr lang="en-US" altLang="ja-JP" sz="1050" dirty="0">
                <a:solidFill>
                  <a:schemeClr val="bg1"/>
                </a:solidFill>
              </a:rPr>
              <a:t>under CC BY 4.0 International</a:t>
            </a:r>
            <a:endParaRPr kumimoji="1" lang="ja-JP" altLang="en-US" sz="105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10</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4005064"/>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4276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地理院の背景施策</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11</a:t>
            </a:fld>
            <a:endParaRPr lang="en-US" altLang="ja-JP"/>
          </a:p>
        </p:txBody>
      </p:sp>
      <p:pic>
        <p:nvPicPr>
          <p:cNvPr id="6" name="図 5"/>
          <p:cNvPicPr>
            <a:picLocks noChangeAspect="1"/>
          </p:cNvPicPr>
          <p:nvPr/>
        </p:nvPicPr>
        <p:blipFill rotWithShape="1">
          <a:blip r:embed="rId2"/>
          <a:srcRect t="2390" b="3189"/>
          <a:stretch/>
        </p:blipFill>
        <p:spPr>
          <a:xfrm>
            <a:off x="467544" y="692696"/>
            <a:ext cx="8100392" cy="5688632"/>
          </a:xfrm>
          <a:prstGeom prst="rect">
            <a:avLst/>
          </a:prstGeom>
          <a:ln>
            <a:solidFill>
              <a:schemeClr val="tx1"/>
            </a:solidFill>
          </a:ln>
        </p:spPr>
      </p:pic>
      <p:sp>
        <p:nvSpPr>
          <p:cNvPr id="7" name="正方形/長方形 6"/>
          <p:cNvSpPr/>
          <p:nvPr/>
        </p:nvSpPr>
        <p:spPr>
          <a:xfrm>
            <a:off x="467544" y="6381328"/>
            <a:ext cx="3954929" cy="369332"/>
          </a:xfrm>
          <a:prstGeom prst="rect">
            <a:avLst/>
          </a:prstGeom>
        </p:spPr>
        <p:txBody>
          <a:bodyPr wrap="none">
            <a:spAutoFit/>
          </a:bodyPr>
          <a:lstStyle/>
          <a:p>
            <a:r>
              <a:rPr lang="ja-JP" altLang="en-US" smtClean="0"/>
              <a:t>http://ccpn.gsi.go.jp/CCPNgaiyou.pdf</a:t>
            </a:r>
            <a:endParaRPr lang="ja-JP" altLang="en-US"/>
          </a:p>
        </p:txBody>
      </p:sp>
    </p:spTree>
    <p:extLst>
      <p:ext uri="{BB962C8B-B14F-4D97-AF65-F5344CB8AC3E}">
        <p14:creationId xmlns:p14="http://schemas.microsoft.com/office/powerpoint/2010/main" val="1449492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地理院の背景施策</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12</a:t>
            </a:fld>
            <a:endParaRPr lang="en-US" altLang="ja-JP"/>
          </a:p>
        </p:txBody>
      </p:sp>
      <p:sp>
        <p:nvSpPr>
          <p:cNvPr id="5" name="正方形/長方形 4"/>
          <p:cNvSpPr/>
          <p:nvPr/>
        </p:nvSpPr>
        <p:spPr>
          <a:xfrm>
            <a:off x="179512" y="6381328"/>
            <a:ext cx="8784976" cy="369332"/>
          </a:xfrm>
          <a:prstGeom prst="rect">
            <a:avLst/>
          </a:prstGeom>
        </p:spPr>
        <p:txBody>
          <a:bodyPr wrap="square">
            <a:spAutoFit/>
          </a:bodyPr>
          <a:lstStyle/>
          <a:p>
            <a:r>
              <a:rPr lang="ja-JP" altLang="en-US" smtClean="0"/>
              <a:t>http://ccpn.gsi.go.jp/meeting_partners/data/20151128/CCPN4_johoteikyo.pdf</a:t>
            </a:r>
            <a:endParaRPr lang="ja-JP" altLang="en-US"/>
          </a:p>
        </p:txBody>
      </p:sp>
      <p:pic>
        <p:nvPicPr>
          <p:cNvPr id="6" name="図 5"/>
          <p:cNvPicPr>
            <a:picLocks noChangeAspect="1"/>
          </p:cNvPicPr>
          <p:nvPr/>
        </p:nvPicPr>
        <p:blipFill>
          <a:blip r:embed="rId2"/>
          <a:stretch>
            <a:fillRect/>
          </a:stretch>
        </p:blipFill>
        <p:spPr>
          <a:xfrm>
            <a:off x="234156" y="652956"/>
            <a:ext cx="8675688" cy="5551666"/>
          </a:xfrm>
          <a:prstGeom prst="rect">
            <a:avLst/>
          </a:prstGeom>
          <a:ln>
            <a:solidFill>
              <a:schemeClr val="tx1"/>
            </a:solidFill>
          </a:ln>
        </p:spPr>
      </p:pic>
      <p:sp>
        <p:nvSpPr>
          <p:cNvPr id="7" name="正方形/長方形 6"/>
          <p:cNvSpPr/>
          <p:nvPr/>
        </p:nvSpPr>
        <p:spPr>
          <a:xfrm>
            <a:off x="234156" y="1589482"/>
            <a:ext cx="8675688" cy="2199558"/>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234156" y="4869160"/>
            <a:ext cx="2465636" cy="50405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0853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ベクトルタイルの技術的メリット</a:t>
            </a:r>
            <a:endParaRPr kumimoji="1" lang="ja-JP" altLang="en-US" dirty="0"/>
          </a:p>
        </p:txBody>
      </p:sp>
      <p:sp>
        <p:nvSpPr>
          <p:cNvPr id="3" name="コンテンツ プレースホルダー 2"/>
          <p:cNvSpPr>
            <a:spLocks noGrp="1"/>
          </p:cNvSpPr>
          <p:nvPr>
            <p:ph idx="1"/>
          </p:nvPr>
        </p:nvSpPr>
        <p:spPr>
          <a:xfrm>
            <a:off x="457200" y="908720"/>
            <a:ext cx="8229600" cy="4968552"/>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開発者側・利用者側で表現が調整できるようになるので、少ない種類のデータで多くの　目的に対応できる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（特に大縮尺で）配信すべきデータ量を大幅に絞ることができる</a:t>
            </a:r>
            <a:endParaRPr lang="en-US" altLang="ja-JP" dirty="0" smtClean="0">
              <a:latin typeface="MS PMincho" charset="-128"/>
              <a:ea typeface="MS PMincho" charset="-128"/>
              <a:cs typeface="MS PMincho" charset="-128"/>
            </a:endParaRPr>
          </a:p>
          <a:p>
            <a:pPr lvl="1">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「オーバーズーミング」</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属性を用いるなどして、外部のデータとリンクできる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他のデータと混合して使うことが容易になる</a:t>
            </a:r>
            <a:endParaRPr kumimoji="1" lang="en-US" altLang="ja-JP" dirty="0" smtClean="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13</a:t>
            </a:fld>
            <a:endParaRPr lang="en-US" altLang="ja-JP"/>
          </a:p>
        </p:txBody>
      </p:sp>
      <p:sp>
        <p:nvSpPr>
          <p:cNvPr id="5" name="テキスト ボックス 4"/>
          <p:cNvSpPr txBox="1"/>
          <p:nvPr/>
        </p:nvSpPr>
        <p:spPr>
          <a:xfrm>
            <a:off x="4932040" y="6237312"/>
            <a:ext cx="4041491" cy="369332"/>
          </a:xfrm>
          <a:prstGeom prst="rect">
            <a:avLst/>
          </a:prstGeom>
          <a:noFill/>
        </p:spPr>
        <p:txBody>
          <a:bodyPr wrap="none" rtlCol="0">
            <a:spAutoFit/>
          </a:bodyPr>
          <a:lstStyle/>
          <a:p>
            <a:r>
              <a:rPr kumimoji="1" lang="ja-JP" altLang="en-US" dirty="0" smtClean="0"/>
              <a:t>これに、</a:t>
            </a:r>
            <a:r>
              <a:rPr kumimoji="1" lang="ja-JP" altLang="en-US" smtClean="0"/>
              <a:t>タイルの技術的メリットが加わる</a:t>
            </a:r>
            <a:endParaRPr kumimoji="1" lang="ja-JP" altLang="en-US" dirty="0"/>
          </a:p>
        </p:txBody>
      </p:sp>
    </p:spTree>
    <p:extLst>
      <p:ext uri="{BB962C8B-B14F-4D97-AF65-F5344CB8AC3E}">
        <p14:creationId xmlns:p14="http://schemas.microsoft.com/office/powerpoint/2010/main" val="181663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タイルの技術的メリット</a:t>
            </a:r>
            <a:endParaRPr kumimoji="1" lang="ja-JP" altLang="en-US" dirty="0"/>
          </a:p>
        </p:txBody>
      </p:sp>
      <p:sp>
        <p:nvSpPr>
          <p:cNvPr id="3" name="コンテンツ プレースホルダー 2"/>
          <p:cNvSpPr>
            <a:spLocks noGrp="1"/>
          </p:cNvSpPr>
          <p:nvPr>
            <p:ph idx="1"/>
          </p:nvPr>
        </p:nvSpPr>
        <p:spPr>
          <a:xfrm>
            <a:off x="457200" y="1019869"/>
            <a:ext cx="8229600" cy="5217443"/>
          </a:xfrm>
        </p:spPr>
        <p:txBody>
          <a:bodyPr/>
          <a:lstStyle/>
          <a:p>
            <a:pPr>
              <a:buFont typeface="Wingdings" charset="2"/>
              <a:buChar char="p"/>
            </a:pPr>
            <a:r>
              <a:rPr kumimoji="1"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スタティックなリソースなので、</a:t>
            </a:r>
            <a:r>
              <a:rPr lang="en-US" altLang="ja-JP" dirty="0" smtClean="0">
                <a:latin typeface="MS PMincho" charset="-128"/>
                <a:ea typeface="MS PMincho" charset="-128"/>
                <a:cs typeface="MS PMincho" charset="-128"/>
              </a:rPr>
              <a:t>CDN</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Contents Delivery Network</a:t>
            </a:r>
            <a:r>
              <a:rPr lang="ja-JP" altLang="en-US" dirty="0" smtClean="0">
                <a:latin typeface="MS PMincho" charset="-128"/>
                <a:ea typeface="MS PMincho" charset="-128"/>
                <a:cs typeface="MS PMincho" charset="-128"/>
              </a:rPr>
              <a:t>）などウェブの基礎技術との親和性が高く、攻撃に相対的に強くて、速度を確保しやすく、スケーラブルである。</a:t>
            </a:r>
            <a:endParaRPr lang="en-US" altLang="ja-JP" dirty="0" smtClean="0">
              <a:latin typeface="MS PMincho" charset="-128"/>
              <a:ea typeface="MS PMincho" charset="-128"/>
              <a:cs typeface="MS PMincho" charset="-128"/>
            </a:endParaRPr>
          </a:p>
          <a:p>
            <a:pPr>
              <a:buFont typeface="Wingdings" charset="2"/>
              <a:buChar char="p"/>
            </a:pPr>
            <a:r>
              <a:rPr kumimoji="1" lang="en-US" altLang="ja-JP" dirty="0">
                <a:latin typeface="MS PMincho" charset="-128"/>
                <a:ea typeface="MS PMincho" charset="-128"/>
                <a:cs typeface="MS PMincho" charset="-128"/>
              </a:rPr>
              <a:t> </a:t>
            </a:r>
            <a:r>
              <a:rPr kumimoji="1" lang="ja-JP" altLang="en-US" dirty="0" smtClean="0">
                <a:latin typeface="MS PMincho" charset="-128"/>
                <a:ea typeface="MS PMincho" charset="-128"/>
                <a:cs typeface="MS PMincho" charset="-128"/>
              </a:rPr>
              <a:t>オフラインキャッシュを含むキャッシュが容易であり、タイルセットの差分更新技術も確立されている。</a:t>
            </a:r>
            <a:endParaRPr kumimoji="1" lang="en-US" altLang="ja-JP" dirty="0" smtClean="0">
              <a:latin typeface="MS PMincho" charset="-128"/>
              <a:ea typeface="MS PMincho" charset="-128"/>
              <a:cs typeface="MS PMincho" charset="-128"/>
            </a:endParaRPr>
          </a:p>
          <a:p>
            <a:pPr>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事実上の標準に対応したタイルセットやソフトウェアが複数あって、インターオペラビリティが当然の前提となってきている。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14</a:t>
            </a:fld>
            <a:endParaRPr lang="en-US" altLang="ja-JP"/>
          </a:p>
        </p:txBody>
      </p:sp>
    </p:spTree>
    <p:extLst>
      <p:ext uri="{BB962C8B-B14F-4D97-AF65-F5344CB8AC3E}">
        <p14:creationId xmlns:p14="http://schemas.microsoft.com/office/powerpoint/2010/main" val="6501735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地理院の施策的背景</a:t>
            </a:r>
            <a:endParaRPr kumimoji="1" lang="ja-JP" altLang="en-US" dirty="0"/>
          </a:p>
        </p:txBody>
      </p:sp>
      <p:sp>
        <p:nvSpPr>
          <p:cNvPr id="3" name="コンテンツ プレースホルダー 2"/>
          <p:cNvSpPr>
            <a:spLocks noGrp="1"/>
          </p:cNvSpPr>
          <p:nvPr>
            <p:ph idx="1"/>
          </p:nvPr>
        </p:nvSpPr>
        <p:spPr>
          <a:xfrm>
            <a:off x="179512" y="620688"/>
            <a:ext cx="8856984" cy="6048672"/>
          </a:xfrm>
        </p:spPr>
        <p:txBody>
          <a:bodyPr>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solidFill>
                  <a:srgbClr val="7030A0"/>
                </a:solidFill>
              </a:rPr>
              <a:t>国土地理院研究開発基本計画（平成</a:t>
            </a:r>
            <a:r>
              <a:rPr kumimoji="1" lang="en-US" altLang="ja-JP" dirty="0" smtClean="0">
                <a:solidFill>
                  <a:srgbClr val="7030A0"/>
                </a:solidFill>
              </a:rPr>
              <a:t>26</a:t>
            </a:r>
            <a:r>
              <a:rPr kumimoji="1" lang="ja-JP" altLang="en-US" dirty="0" smtClean="0">
                <a:solidFill>
                  <a:srgbClr val="7030A0"/>
                </a:solidFill>
              </a:rPr>
              <a:t>年度</a:t>
            </a:r>
            <a:r>
              <a:rPr kumimoji="1" lang="en-US" altLang="ja-JP" dirty="0" smtClean="0">
                <a:solidFill>
                  <a:srgbClr val="7030A0"/>
                </a:solidFill>
              </a:rPr>
              <a:t>〜</a:t>
            </a:r>
            <a:r>
              <a:rPr kumimoji="1" lang="ja-JP" altLang="en-US" dirty="0" smtClean="0">
                <a:solidFill>
                  <a:srgbClr val="7030A0"/>
                </a:solidFill>
              </a:rPr>
              <a:t>平成</a:t>
            </a:r>
            <a:r>
              <a:rPr kumimoji="1" lang="en-US" altLang="ja-JP" dirty="0" smtClean="0">
                <a:solidFill>
                  <a:srgbClr val="7030A0"/>
                </a:solidFill>
              </a:rPr>
              <a:t>30</a:t>
            </a:r>
            <a:r>
              <a:rPr kumimoji="1" lang="ja-JP" altLang="en-US" dirty="0" smtClean="0">
                <a:solidFill>
                  <a:srgbClr val="7030A0"/>
                </a:solidFill>
              </a:rPr>
              <a:t>年度）</a:t>
            </a:r>
            <a:r>
              <a:rPr lang="ja-JP" altLang="en-US" sz="3300" dirty="0" smtClean="0">
                <a:solidFill>
                  <a:srgbClr val="7030A0"/>
                </a:solidFill>
                <a:latin typeface="MS PMincho" charset="-128"/>
                <a:ea typeface="MS PMincho" charset="-128"/>
                <a:cs typeface="MS PMincho" charset="-128"/>
              </a:rPr>
              <a:t>地理</a:t>
            </a:r>
            <a:r>
              <a:rPr lang="ja-JP" altLang="en-US" sz="3300" dirty="0">
                <a:solidFill>
                  <a:srgbClr val="7030A0"/>
                </a:solidFill>
                <a:latin typeface="MS PMincho" charset="-128"/>
                <a:ea typeface="MS PMincho" charset="-128"/>
                <a:cs typeface="MS PMincho" charset="-128"/>
              </a:rPr>
              <a:t>空間情報の高度活用を推進するための研究</a:t>
            </a:r>
            <a:r>
              <a:rPr lang="ja-JP" altLang="en-US" sz="3300" dirty="0" smtClean="0">
                <a:solidFill>
                  <a:srgbClr val="7030A0"/>
                </a:solidFill>
                <a:latin typeface="MS PMincho" charset="-128"/>
                <a:ea typeface="MS PMincho" charset="-128"/>
                <a:cs typeface="MS PMincho" charset="-128"/>
              </a:rPr>
              <a:t>開発</a:t>
            </a:r>
            <a:endParaRPr lang="en-US" altLang="ja-JP" sz="3300" dirty="0">
              <a:solidFill>
                <a:srgbClr val="7030A0"/>
              </a:solidFill>
              <a:latin typeface="MS PMincho" charset="-128"/>
              <a:ea typeface="MS PMincho" charset="-128"/>
              <a:cs typeface="MS PMinch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地理</a:t>
            </a:r>
            <a:r>
              <a:rPr lang="ja-JP" altLang="en-US" dirty="0">
                <a:latin typeface="HGMaruGothicMPRO" charset="-128"/>
                <a:ea typeface="HGMaruGothicMPRO" charset="-128"/>
                <a:cs typeface="HGMaruGothicMPRO" charset="-128"/>
              </a:rPr>
              <a:t>空間情報の高度活用を推進するために、国のオープンデータ戦略と</a:t>
            </a:r>
            <a:r>
              <a:rPr lang="ja-JP" altLang="en-US" dirty="0" smtClean="0">
                <a:latin typeface="HGMaruGothicMPRO" charset="-128"/>
                <a:ea typeface="HGMaruGothicMPRO" charset="-128"/>
                <a:cs typeface="HGMaruGothicMPRO" charset="-128"/>
              </a:rPr>
              <a:t>整合</a:t>
            </a:r>
            <a:r>
              <a:rPr lang="ja-JP" altLang="en-US" dirty="0">
                <a:latin typeface="HGMaruGothicMPRO" charset="-128"/>
                <a:ea typeface="HGMaruGothicMPRO" charset="-128"/>
                <a:cs typeface="HGMaruGothicMPRO" charset="-128"/>
              </a:rPr>
              <a:t>した効果的・効率的なデータ公開方法の検討、公共測量制度の効果分析を 行い、適用可能な成果が得られることを目指す</a:t>
            </a:r>
            <a:r>
              <a:rPr lang="ja-JP" altLang="en-US" dirty="0" smtClean="0">
                <a:latin typeface="HGMaruGothicMPRO" charset="-128"/>
                <a:ea typeface="HGMaruGothicMPRO" charset="-128"/>
                <a:cs typeface="HGMaruGothicMPRO" charset="-128"/>
              </a:rPr>
              <a:t>。</a:t>
            </a:r>
            <a:endParaRPr lang="en-US" altLang="ja-JP"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latin typeface="HGMaruGothicMPRO" charset="-128"/>
                <a:ea typeface="HGMaruGothicMPRO" charset="-128"/>
                <a:cs typeface="HGMaruGothicMPRO" charset="-128"/>
              </a:rPr>
              <a:t>　また、ウェブマッピングに使用</a:t>
            </a:r>
            <a:r>
              <a:rPr lang="ja-JP" altLang="en-US" dirty="0">
                <a:latin typeface="HGMaruGothicMPRO" charset="-128"/>
                <a:ea typeface="HGMaruGothicMPRO" charset="-128"/>
                <a:cs typeface="HGMaruGothicMPRO" charset="-128"/>
              </a:rPr>
              <a:t>しているタイル技術について、測量成果のベクトルタイル配信による</a:t>
            </a:r>
            <a:r>
              <a:rPr lang="ja-JP" altLang="en-US" dirty="0" smtClean="0">
                <a:latin typeface="HGMaruGothicMPRO" charset="-128"/>
                <a:ea typeface="HGMaruGothicMPRO" charset="-128"/>
                <a:cs typeface="HGMaruGothicMPRO" charset="-128"/>
              </a:rPr>
              <a:t>技術的</a:t>
            </a:r>
            <a:r>
              <a:rPr lang="ja-JP" altLang="en-US" dirty="0">
                <a:latin typeface="HGMaruGothicMPRO" charset="-128"/>
                <a:ea typeface="HGMaruGothicMPRO" charset="-128"/>
                <a:cs typeface="HGMaruGothicMPRO" charset="-128"/>
              </a:rPr>
              <a:t>効果、政策的影響を検討し、</a:t>
            </a:r>
            <a:r>
              <a:rPr lang="ja-JP" altLang="en-US" u="sng" dirty="0">
                <a:solidFill>
                  <a:srgbClr val="FF0000"/>
                </a:solidFill>
                <a:latin typeface="HGMaruGothicMPRO" charset="-128"/>
                <a:ea typeface="HGMaruGothicMPRO" charset="-128"/>
                <a:cs typeface="HGMaruGothicMPRO" charset="-128"/>
              </a:rPr>
              <a:t>世界最先端のベクトルタイル提供事業を</a:t>
            </a:r>
            <a:r>
              <a:rPr lang="ja-JP" altLang="en-US" u="sng" dirty="0" smtClean="0">
                <a:solidFill>
                  <a:srgbClr val="FF0000"/>
                </a:solidFill>
                <a:latin typeface="HGMaruGothicMPRO" charset="-128"/>
                <a:ea typeface="HGMaruGothicMPRO" charset="-128"/>
                <a:cs typeface="HGMaruGothicMPRO" charset="-128"/>
              </a:rPr>
              <a:t>実現</a:t>
            </a:r>
            <a:r>
              <a:rPr lang="ja-JP" altLang="en-US" u="sng" dirty="0">
                <a:solidFill>
                  <a:srgbClr val="FF0000"/>
                </a:solidFill>
                <a:latin typeface="HGMaruGothicMPRO" charset="-128"/>
                <a:ea typeface="HGMaruGothicMPRO" charset="-128"/>
                <a:cs typeface="HGMaruGothicMPRO" charset="-128"/>
              </a:rPr>
              <a:t>する</a:t>
            </a:r>
            <a:r>
              <a:rPr lang="ja-JP" altLang="en-US" dirty="0">
                <a:latin typeface="HGMaruGothicMPRO" charset="-128"/>
                <a:ea typeface="HGMaruGothicMPRO" charset="-128"/>
                <a:cs typeface="HGMaruGothicMPRO" charset="-128"/>
              </a:rPr>
              <a:t>ための研究開発を行うとともに、国内外での</a:t>
            </a:r>
            <a:r>
              <a:rPr lang="ja-JP" altLang="en-US" u="sng" dirty="0">
                <a:solidFill>
                  <a:srgbClr val="0000FF"/>
                </a:solidFill>
                <a:latin typeface="HGMaruGothicMPRO" charset="-128"/>
                <a:ea typeface="HGMaruGothicMPRO" charset="-128"/>
                <a:cs typeface="HGMaruGothicMPRO" charset="-128"/>
              </a:rPr>
              <a:t>地球地図をはじめと</a:t>
            </a:r>
            <a:r>
              <a:rPr lang="ja-JP" altLang="en-US" u="sng" dirty="0" smtClean="0">
                <a:solidFill>
                  <a:srgbClr val="0000FF"/>
                </a:solidFill>
                <a:latin typeface="HGMaruGothicMPRO" charset="-128"/>
                <a:ea typeface="HGMaruGothicMPRO" charset="-128"/>
                <a:cs typeface="HGMaruGothicMPRO" charset="-128"/>
              </a:rPr>
              <a:t>した持続</a:t>
            </a:r>
            <a:r>
              <a:rPr lang="ja-JP" altLang="en-US" u="sng" dirty="0">
                <a:solidFill>
                  <a:srgbClr val="0000FF"/>
                </a:solidFill>
                <a:latin typeface="HGMaruGothicMPRO" charset="-128"/>
                <a:ea typeface="HGMaruGothicMPRO" charset="-128"/>
                <a:cs typeface="HGMaruGothicMPRO" charset="-128"/>
              </a:rPr>
              <a:t>可能な開発に資する地理空間情報の高度活用を推進する</a:t>
            </a:r>
            <a:r>
              <a:rPr lang="ja-JP" altLang="en-US" dirty="0">
                <a:latin typeface="HGMaruGothicMPRO" charset="-128"/>
                <a:ea typeface="HGMaruGothicMPRO" charset="-128"/>
                <a:cs typeface="HGMaruGothicMPRO" charset="-128"/>
              </a:rPr>
              <a:t>ための研究</a:t>
            </a:r>
            <a:r>
              <a:rPr lang="ja-JP" altLang="en-US" dirty="0" smtClean="0">
                <a:latin typeface="HGMaruGothicMPRO" charset="-128"/>
                <a:ea typeface="HGMaruGothicMPRO" charset="-128"/>
                <a:cs typeface="HGMaruGothicMPRO" charset="-128"/>
              </a:rPr>
              <a:t>開発</a:t>
            </a:r>
            <a:r>
              <a:rPr lang="ja-JP" altLang="en-US" dirty="0">
                <a:latin typeface="HGMaruGothicMPRO" charset="-128"/>
                <a:ea typeface="HGMaruGothicMPRO" charset="-128"/>
                <a:cs typeface="HGMaruGothicMPRO" charset="-128"/>
              </a:rPr>
              <a:t>を行うなど、</a:t>
            </a:r>
            <a:r>
              <a:rPr lang="en-US" altLang="ja-JP" dirty="0" smtClean="0">
                <a:latin typeface="HGMaruGothicMPRO" charset="-128"/>
                <a:ea typeface="HGMaruGothicMPRO" charset="-128"/>
                <a:cs typeface="HGMaruGothicMPRO" charset="-128"/>
              </a:rPr>
              <a:t>ICT</a:t>
            </a:r>
            <a:r>
              <a:rPr lang="ja-JP" altLang="en-US" dirty="0" smtClean="0">
                <a:latin typeface="HGMaruGothicMPRO" charset="-128"/>
                <a:ea typeface="HGMaruGothicMPRO" charset="-128"/>
                <a:cs typeface="HGMaruGothicMPRO" charset="-128"/>
              </a:rPr>
              <a:t>を</a:t>
            </a:r>
            <a:r>
              <a:rPr lang="ja-JP" altLang="en-US" dirty="0">
                <a:latin typeface="HGMaruGothicMPRO" charset="-128"/>
                <a:ea typeface="HGMaruGothicMPRO" charset="-128"/>
                <a:cs typeface="HGMaruGothicMPRO" charset="-128"/>
              </a:rPr>
              <a:t>用いた地理空間情報活用について</a:t>
            </a:r>
            <a:r>
              <a:rPr lang="ja-JP" altLang="en-US" u="sng" dirty="0">
                <a:solidFill>
                  <a:srgbClr val="FF0000"/>
                </a:solidFill>
                <a:latin typeface="HGMaruGothicMPRO" charset="-128"/>
                <a:ea typeface="HGMaruGothicMPRO" charset="-128"/>
                <a:cs typeface="HGMaruGothicMPRO" charset="-128"/>
              </a:rPr>
              <a:t>国際展開</a:t>
            </a:r>
            <a:r>
              <a:rPr lang="ja-JP" altLang="en-US" dirty="0">
                <a:latin typeface="HGMaruGothicMPRO" charset="-128"/>
                <a:ea typeface="HGMaruGothicMPRO" charset="-128"/>
                <a:cs typeface="HGMaruGothicMPRO" charset="-128"/>
              </a:rPr>
              <a:t>を図る</a:t>
            </a:r>
            <a:r>
              <a:rPr lang="ja-JP" altLang="en-US" dirty="0" smtClean="0">
                <a:latin typeface="HGMaruGothicMPRO" charset="-128"/>
                <a:ea typeface="HGMaruGothicMPRO" charset="-128"/>
                <a:cs typeface="HGMaruGothicMPRO" charset="-128"/>
              </a:rPr>
              <a:t>ための</a:t>
            </a:r>
            <a:r>
              <a:rPr lang="ja-JP" altLang="en-US" dirty="0">
                <a:latin typeface="HGMaruGothicMPRO" charset="-128"/>
                <a:ea typeface="HGMaruGothicMPRO" charset="-128"/>
                <a:cs typeface="HGMaruGothicMPRO" charset="-128"/>
              </a:rPr>
              <a:t>技術的・政策的施策を提案・実施し、国際標準化や</a:t>
            </a:r>
            <a:r>
              <a:rPr lang="ja-JP" altLang="en-US" u="sng" dirty="0">
                <a:solidFill>
                  <a:srgbClr val="FF0000"/>
                </a:solidFill>
                <a:latin typeface="HGMaruGothicMPRO" charset="-128"/>
                <a:ea typeface="HGMaruGothicMPRO" charset="-128"/>
                <a:cs typeface="HGMaruGothicMPRO" charset="-128"/>
              </a:rPr>
              <a:t>技術交流、途上国へ</a:t>
            </a:r>
            <a:r>
              <a:rPr lang="ja-JP" altLang="en-US" u="sng" dirty="0" smtClean="0">
                <a:solidFill>
                  <a:srgbClr val="FF0000"/>
                </a:solidFill>
                <a:latin typeface="HGMaruGothicMPRO" charset="-128"/>
                <a:ea typeface="HGMaruGothicMPRO" charset="-128"/>
                <a:cs typeface="HGMaruGothicMPRO" charset="-128"/>
              </a:rPr>
              <a:t>の技術</a:t>
            </a:r>
            <a:r>
              <a:rPr lang="ja-JP" altLang="en-US" u="sng" dirty="0">
                <a:solidFill>
                  <a:srgbClr val="FF0000"/>
                </a:solidFill>
                <a:latin typeface="HGMaruGothicMPRO" charset="-128"/>
                <a:ea typeface="HGMaruGothicMPRO" charset="-128"/>
                <a:cs typeface="HGMaruGothicMPRO" charset="-128"/>
              </a:rPr>
              <a:t>移転等を通じて国際的地位を確立する</a:t>
            </a:r>
            <a:r>
              <a:rPr lang="ja-JP" altLang="en-US" dirty="0">
                <a:latin typeface="HGMaruGothicMPRO" charset="-128"/>
                <a:ea typeface="HGMaruGothicMPRO" charset="-128"/>
                <a:cs typeface="HGMaruGothicMPRO" charset="-128"/>
              </a:rPr>
              <a:t>ことを目指す。 </a:t>
            </a:r>
            <a:endParaRPr lang="ja-JP" altLang="en-US" dirty="0" smtClean="0">
              <a:latin typeface="HGMaruGothicMPRO" charset="-128"/>
              <a:ea typeface="HGMaruGothicMPRO" charset="-128"/>
              <a:cs typeface="HGMaruGothicMPRO"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15</a:t>
            </a:fld>
            <a:endParaRPr lang="en-US" altLang="ja-JP"/>
          </a:p>
        </p:txBody>
      </p:sp>
    </p:spTree>
    <p:extLst>
      <p:ext uri="{BB962C8B-B14F-4D97-AF65-F5344CB8AC3E}">
        <p14:creationId xmlns:p14="http://schemas.microsoft.com/office/powerpoint/2010/main" val="782386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今回ハンズオンのメインテーマ</a:t>
            </a:r>
            <a:endParaRPr kumimoji="1" lang="ja-JP" altLang="en-US" dirty="0"/>
          </a:p>
        </p:txBody>
      </p:sp>
      <p:sp>
        <p:nvSpPr>
          <p:cNvPr id="3" name="コンテンツ プレースホルダー 2"/>
          <p:cNvSpPr>
            <a:spLocks noGrp="1"/>
          </p:cNvSpPr>
          <p:nvPr>
            <p:ph idx="1"/>
          </p:nvPr>
        </p:nvSpPr>
        <p:spPr>
          <a:xfrm>
            <a:off x="251520" y="1052736"/>
            <a:ext cx="8712968" cy="5544616"/>
          </a:xfrm>
        </p:spPr>
        <p:txBody>
          <a:bodyPr/>
          <a:lstStyle/>
          <a:p>
            <a:pPr marL="0" indent="0">
              <a:buNone/>
            </a:pP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整備したての「地球地図バイナリベクトルタイル」を用いて、</a:t>
            </a:r>
            <a:r>
              <a:rPr lang="ja-JP" altLang="en-US" dirty="0" smtClean="0">
                <a:solidFill>
                  <a:srgbClr val="FF0000"/>
                </a:solidFill>
                <a:latin typeface="HGMaruGothicMPRO" charset="-128"/>
                <a:ea typeface="HGMaruGothicMPRO" charset="-128"/>
                <a:cs typeface="HGMaruGothicMPRO" charset="-128"/>
              </a:rPr>
              <a:t>バイナリベクトルタイル</a:t>
            </a:r>
            <a:r>
              <a:rPr lang="ja-JP" altLang="en-US" dirty="0" smtClean="0">
                <a:latin typeface="HGMaruGothicMPRO" charset="-128"/>
                <a:ea typeface="HGMaruGothicMPRO" charset="-128"/>
                <a:cs typeface="HGMaruGothicMPRO" charset="-128"/>
              </a:rPr>
              <a:t>を操（あやつ）る技術をお伝えする。</a:t>
            </a:r>
            <a:endParaRPr lang="en-US" altLang="ja-JP" dirty="0">
              <a:latin typeface="HGMaruGothicMPRO" charset="-128"/>
              <a:ea typeface="HGMaruGothicMPRO" charset="-128"/>
              <a:cs typeface="HGMaruGothicMPRO" charset="-128"/>
            </a:endParaRPr>
          </a:p>
          <a:p>
            <a:pPr>
              <a:buFont typeface="Wingdings" charset="2"/>
              <a:buChar char="Ø"/>
            </a:pPr>
            <a:endParaRPr lang="en-US" altLang="ja-JP" dirty="0" smtClean="0">
              <a:latin typeface="HGMaruGothicMPRO" charset="-128"/>
              <a:ea typeface="HGMaruGothicMPRO" charset="-128"/>
              <a:cs typeface="HGMaruGothicMPRO" charset="-128"/>
            </a:endParaRPr>
          </a:p>
          <a:p>
            <a:pPr marL="0" indent="0">
              <a:buNone/>
            </a:pPr>
            <a:r>
              <a:rPr lang="en-US" altLang="ja-JP" dirty="0" smtClean="0">
                <a:latin typeface="HGMaruGothicMPRO" charset="-128"/>
                <a:ea typeface="HGMaruGothicMPRO" charset="-128"/>
                <a:cs typeface="HGMaruGothicMPRO" charset="-128"/>
              </a:rPr>
              <a:t>c.f. </a:t>
            </a:r>
            <a:r>
              <a:rPr lang="ja-JP" altLang="en-US" dirty="0" smtClean="0">
                <a:latin typeface="HGMaruGothicMPRO" charset="-128"/>
                <a:ea typeface="HGMaruGothicMPRO" charset="-128"/>
                <a:cs typeface="HGMaruGothicMPRO" charset="-128"/>
              </a:rPr>
              <a:t>「国土地理院ベクトルタイル提供実験」はより安定した「</a:t>
            </a:r>
            <a:r>
              <a:rPr lang="en-US" altLang="ja-JP" dirty="0" err="1" smtClean="0">
                <a:latin typeface="HGMaruGothicMPRO" charset="-128"/>
                <a:ea typeface="HGMaruGothicMPRO" charset="-128"/>
                <a:cs typeface="HGMaruGothicMPRO" charset="-128"/>
              </a:rPr>
              <a:t>GeoJSON</a:t>
            </a:r>
            <a:r>
              <a:rPr lang="en-US" altLang="ja-JP" dirty="0" smtClean="0">
                <a:latin typeface="HGMaruGothicMPRO" charset="-128"/>
                <a:ea typeface="HGMaruGothicMPRO" charset="-128"/>
                <a:cs typeface="HGMaruGothicMPRO" charset="-128"/>
              </a:rPr>
              <a:t> </a:t>
            </a:r>
            <a:r>
              <a:rPr lang="ja-JP" altLang="en-US" dirty="0" smtClean="0">
                <a:latin typeface="HGMaruGothicMPRO" charset="-128"/>
                <a:ea typeface="HGMaruGothicMPRO" charset="-128"/>
                <a:cs typeface="HGMaruGothicMPRO" charset="-128"/>
              </a:rPr>
              <a:t>ベクトルタイル」</a:t>
            </a:r>
            <a:endParaRPr lang="en-US" altLang="ja-JP" dirty="0">
              <a:latin typeface="HGMaruGothicMPRO" charset="-128"/>
              <a:ea typeface="HGMaruGothicMPRO" charset="-128"/>
              <a:cs typeface="HGMaruGothicMPRO" charset="-128"/>
            </a:endParaRPr>
          </a:p>
          <a:p>
            <a:pPr marL="0" indent="0">
              <a:buNone/>
            </a:pPr>
            <a:endParaRPr lang="en-US" altLang="ja-JP" dirty="0" smtClean="0">
              <a:latin typeface="HGMaruGothicMPRO" charset="-128"/>
              <a:ea typeface="HGMaruGothicMPRO" charset="-128"/>
              <a:cs typeface="HGMaruGothicMPRO" charset="-128"/>
            </a:endParaRPr>
          </a:p>
          <a:p>
            <a:pPr marL="0" indent="0">
              <a:buNone/>
            </a:pPr>
            <a:r>
              <a:rPr lang="ja-JP" altLang="en-US" dirty="0" smtClean="0">
                <a:latin typeface="HGMaruGothicMPRO" charset="-128"/>
                <a:ea typeface="HGMaruGothicMPRO" charset="-128"/>
                <a:cs typeface="HGMaruGothicMPRO" charset="-128"/>
              </a:rPr>
              <a:t>地球地図の小縮尺・低精度要求・小サイズ及び高度活用ニーズを踏まえ、地球地図を先行させてバイナリベクトルタイルを検討。</a:t>
            </a:r>
            <a:endParaRPr lang="en-US" altLang="ja-JP" dirty="0">
              <a:latin typeface="HGMaruGothicMPRO" charset="-128"/>
              <a:ea typeface="HGMaruGothicMPRO" charset="-128"/>
              <a:cs typeface="HGMaruGothicMPR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16</a:t>
            </a:fld>
            <a:endParaRPr lang="en-US" altLang="ja-JP"/>
          </a:p>
        </p:txBody>
      </p:sp>
      <p:sp>
        <p:nvSpPr>
          <p:cNvPr id="5" name="正方形/長方形 4"/>
          <p:cNvSpPr/>
          <p:nvPr/>
        </p:nvSpPr>
        <p:spPr>
          <a:xfrm>
            <a:off x="179512" y="908720"/>
            <a:ext cx="8784976" cy="18722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64283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本日のハンズオン内容</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17</a:t>
            </a:fld>
            <a:endParaRPr lang="en-US" altLang="ja-JP"/>
          </a:p>
        </p:txBody>
      </p:sp>
      <p:sp>
        <p:nvSpPr>
          <p:cNvPr id="5" name="テキスト ボックス 4"/>
          <p:cNvSpPr txBox="1"/>
          <p:nvPr/>
        </p:nvSpPr>
        <p:spPr>
          <a:xfrm>
            <a:off x="179512" y="1052736"/>
            <a:ext cx="1560042" cy="584775"/>
          </a:xfrm>
          <a:prstGeom prst="rect">
            <a:avLst/>
          </a:prstGeom>
          <a:noFill/>
        </p:spPr>
        <p:txBody>
          <a:bodyPr wrap="none" rtlCol="0">
            <a:spAutoFit/>
          </a:bodyPr>
          <a:lstStyle/>
          <a:p>
            <a:r>
              <a:rPr kumimoji="1" lang="ja-JP" altLang="en-US" sz="3200" dirty="0" smtClean="0"/>
              <a:t>レベル</a:t>
            </a:r>
            <a:r>
              <a:rPr kumimoji="1" lang="en-US" altLang="ja-JP" sz="3200" dirty="0" smtClean="0"/>
              <a:t>1</a:t>
            </a:r>
            <a:endParaRPr kumimoji="1" lang="ja-JP" altLang="en-US" sz="3200" dirty="0"/>
          </a:p>
        </p:txBody>
      </p:sp>
      <p:sp>
        <p:nvSpPr>
          <p:cNvPr id="6" name="正方形/長方形 5"/>
          <p:cNvSpPr/>
          <p:nvPr/>
        </p:nvSpPr>
        <p:spPr>
          <a:xfrm>
            <a:off x="1739554" y="1052736"/>
            <a:ext cx="6576862" cy="584775"/>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355976" y="2564904"/>
            <a:ext cx="3960440" cy="584775"/>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56176" y="4077072"/>
            <a:ext cx="2160240" cy="58477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0760" y="2564904"/>
            <a:ext cx="1560042" cy="584775"/>
          </a:xfrm>
          <a:prstGeom prst="rect">
            <a:avLst/>
          </a:prstGeom>
          <a:noFill/>
        </p:spPr>
        <p:txBody>
          <a:bodyPr wrap="none" rtlCol="0">
            <a:spAutoFit/>
          </a:bodyPr>
          <a:lstStyle/>
          <a:p>
            <a:r>
              <a:rPr kumimoji="1" lang="ja-JP" altLang="en-US" sz="3200" dirty="0" smtClean="0"/>
              <a:t>レベル</a:t>
            </a:r>
            <a:r>
              <a:rPr lang="en-US" altLang="ja-JP" sz="3200" dirty="0"/>
              <a:t>2</a:t>
            </a:r>
            <a:endParaRPr kumimoji="1" lang="ja-JP" altLang="en-US" sz="3200" dirty="0"/>
          </a:p>
        </p:txBody>
      </p:sp>
      <p:sp>
        <p:nvSpPr>
          <p:cNvPr id="10" name="テキスト ボックス 9"/>
          <p:cNvSpPr txBox="1"/>
          <p:nvPr/>
        </p:nvSpPr>
        <p:spPr>
          <a:xfrm>
            <a:off x="160760" y="4077072"/>
            <a:ext cx="1560042" cy="584775"/>
          </a:xfrm>
          <a:prstGeom prst="rect">
            <a:avLst/>
          </a:prstGeom>
          <a:noFill/>
        </p:spPr>
        <p:txBody>
          <a:bodyPr wrap="none" rtlCol="0">
            <a:spAutoFit/>
          </a:bodyPr>
          <a:lstStyle/>
          <a:p>
            <a:r>
              <a:rPr kumimoji="1" lang="ja-JP" altLang="en-US" sz="3200" dirty="0" smtClean="0"/>
              <a:t>レベル</a:t>
            </a:r>
            <a:r>
              <a:rPr lang="en-US" altLang="ja-JP" sz="3200" dirty="0" smtClean="0"/>
              <a:t>3</a:t>
            </a:r>
            <a:endParaRPr kumimoji="1" lang="ja-JP" altLang="en-US" sz="3200" dirty="0"/>
          </a:p>
        </p:txBody>
      </p:sp>
      <p:cxnSp>
        <p:nvCxnSpPr>
          <p:cNvPr id="12" name="直線矢印コネクタ 11"/>
          <p:cNvCxnSpPr/>
          <p:nvPr/>
        </p:nvCxnSpPr>
        <p:spPr>
          <a:xfrm>
            <a:off x="8316416" y="1052736"/>
            <a:ext cx="0" cy="4608512"/>
          </a:xfrm>
          <a:prstGeom prst="straightConnector1">
            <a:avLst/>
          </a:prstGeom>
          <a:ln>
            <a:solidFill>
              <a:srgbClr val="00206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5670976" y="5679946"/>
            <a:ext cx="3441968" cy="584775"/>
          </a:xfrm>
          <a:prstGeom prst="rect">
            <a:avLst/>
          </a:prstGeom>
          <a:noFill/>
        </p:spPr>
        <p:txBody>
          <a:bodyPr wrap="none" rtlCol="0">
            <a:spAutoFit/>
          </a:bodyPr>
          <a:lstStyle/>
          <a:p>
            <a:r>
              <a:rPr kumimoji="1" lang="ja-JP" altLang="en-US" sz="3200" smtClean="0"/>
              <a:t>プレゼンテーション</a:t>
            </a:r>
            <a:endParaRPr kumimoji="1" lang="ja-JP" altLang="en-US" sz="3200" dirty="0"/>
          </a:p>
        </p:txBody>
      </p:sp>
      <p:sp>
        <p:nvSpPr>
          <p:cNvPr id="14" name="正方形/長方形 13"/>
          <p:cNvSpPr/>
          <p:nvPr/>
        </p:nvSpPr>
        <p:spPr>
          <a:xfrm>
            <a:off x="36264" y="1731876"/>
            <a:ext cx="8496176" cy="461665"/>
          </a:xfrm>
          <a:prstGeom prst="rect">
            <a:avLst/>
          </a:prstGeom>
        </p:spPr>
        <p:txBody>
          <a:bodyPr wrap="square">
            <a:spAutoFit/>
          </a:bodyPr>
          <a:lstStyle/>
          <a:p>
            <a:r>
              <a:rPr lang="ja-JP" altLang="en-US" sz="2400" dirty="0">
                <a:solidFill>
                  <a:srgbClr val="0000FF"/>
                </a:solidFill>
              </a:rPr>
              <a:t>地球地図バイナリベクトルサイトをカスタマイズして</a:t>
            </a:r>
            <a:r>
              <a:rPr lang="ja-JP" altLang="en-US" sz="2400" dirty="0" smtClean="0">
                <a:solidFill>
                  <a:srgbClr val="0000FF"/>
                </a:solidFill>
              </a:rPr>
              <a:t>みる</a:t>
            </a:r>
            <a:r>
              <a:rPr lang="ja-JP" altLang="en-US" sz="1600" dirty="0" smtClean="0">
                <a:solidFill>
                  <a:srgbClr val="0000FF"/>
                </a:solidFill>
              </a:rPr>
              <a:t>（</a:t>
            </a:r>
            <a:r>
              <a:rPr lang="en-US" altLang="ja-JP" sz="1600" dirty="0" smtClean="0">
                <a:solidFill>
                  <a:srgbClr val="0000FF"/>
                </a:solidFill>
              </a:rPr>
              <a:t>JavaScript</a:t>
            </a:r>
            <a:r>
              <a:rPr lang="ja-JP" altLang="en-US" sz="1600" dirty="0" smtClean="0">
                <a:solidFill>
                  <a:srgbClr val="0000FF"/>
                </a:solidFill>
              </a:rPr>
              <a:t>）</a:t>
            </a:r>
            <a:endParaRPr lang="ja-JP" altLang="en-US" sz="1600" dirty="0">
              <a:solidFill>
                <a:srgbClr val="0000FF"/>
              </a:solidFill>
            </a:endParaRPr>
          </a:p>
        </p:txBody>
      </p:sp>
      <p:sp>
        <p:nvSpPr>
          <p:cNvPr id="15" name="正方形/長方形 14"/>
          <p:cNvSpPr/>
          <p:nvPr/>
        </p:nvSpPr>
        <p:spPr>
          <a:xfrm>
            <a:off x="36264" y="3211640"/>
            <a:ext cx="6157455" cy="461665"/>
          </a:xfrm>
          <a:prstGeom prst="rect">
            <a:avLst/>
          </a:prstGeom>
        </p:spPr>
        <p:txBody>
          <a:bodyPr wrap="none">
            <a:spAutoFit/>
          </a:bodyPr>
          <a:lstStyle/>
          <a:p>
            <a:r>
              <a:rPr lang="ja-JP" altLang="en-US" sz="2400" dirty="0">
                <a:solidFill>
                  <a:srgbClr val="0000FF"/>
                </a:solidFill>
              </a:rPr>
              <a:t>カスタマイズをグローバル適用して</a:t>
            </a:r>
            <a:r>
              <a:rPr lang="ja-JP" altLang="en-US" sz="2400" dirty="0" smtClean="0">
                <a:solidFill>
                  <a:srgbClr val="0000FF"/>
                </a:solidFill>
              </a:rPr>
              <a:t>みる</a:t>
            </a:r>
            <a:r>
              <a:rPr lang="ja-JP" altLang="en-US" sz="1600" dirty="0" smtClean="0">
                <a:solidFill>
                  <a:srgbClr val="0000FF"/>
                </a:solidFill>
              </a:rPr>
              <a:t>（要</a:t>
            </a:r>
            <a:r>
              <a:rPr lang="en-US" altLang="ja-JP" sz="1600" dirty="0">
                <a:solidFill>
                  <a:srgbClr val="0000FF"/>
                </a:solidFill>
              </a:rPr>
              <a:t> </a:t>
            </a:r>
            <a:r>
              <a:rPr lang="en-US" altLang="ja-JP" sz="1600" dirty="0" smtClean="0">
                <a:solidFill>
                  <a:srgbClr val="0000FF"/>
                </a:solidFill>
              </a:rPr>
              <a:t>Ruby</a:t>
            </a:r>
            <a:r>
              <a:rPr lang="ja-JP" altLang="en-US" sz="1600" dirty="0" smtClean="0">
                <a:solidFill>
                  <a:srgbClr val="0000FF"/>
                </a:solidFill>
              </a:rPr>
              <a:t>）</a:t>
            </a:r>
            <a:endParaRPr lang="ja-JP" altLang="en-US" sz="1600" dirty="0">
              <a:solidFill>
                <a:srgbClr val="0000FF"/>
              </a:solidFill>
            </a:endParaRPr>
          </a:p>
        </p:txBody>
      </p:sp>
      <p:sp>
        <p:nvSpPr>
          <p:cNvPr id="16" name="正方形/長方形 15"/>
          <p:cNvSpPr/>
          <p:nvPr/>
        </p:nvSpPr>
        <p:spPr>
          <a:xfrm>
            <a:off x="36264" y="4716349"/>
            <a:ext cx="8011640" cy="461665"/>
          </a:xfrm>
          <a:prstGeom prst="rect">
            <a:avLst/>
          </a:prstGeom>
        </p:spPr>
        <p:txBody>
          <a:bodyPr wrap="square">
            <a:spAutoFit/>
          </a:bodyPr>
          <a:lstStyle/>
          <a:p>
            <a:r>
              <a:rPr lang="ja-JP" altLang="en-US" sz="2400" dirty="0">
                <a:solidFill>
                  <a:srgbClr val="0000FF"/>
                </a:solidFill>
              </a:rPr>
              <a:t>自分のデータのバイナリベクトルタイルを作って</a:t>
            </a:r>
            <a:r>
              <a:rPr lang="ja-JP" altLang="en-US" sz="2400" dirty="0" smtClean="0">
                <a:solidFill>
                  <a:srgbClr val="0000FF"/>
                </a:solidFill>
              </a:rPr>
              <a:t>みる</a:t>
            </a:r>
            <a:r>
              <a:rPr lang="ja-JP" altLang="en-US" sz="1600" dirty="0" smtClean="0">
                <a:solidFill>
                  <a:srgbClr val="0000FF"/>
                </a:solidFill>
              </a:rPr>
              <a:t>（要</a:t>
            </a:r>
            <a:r>
              <a:rPr lang="en-US" altLang="ja-JP" sz="1600" dirty="0" smtClean="0">
                <a:solidFill>
                  <a:srgbClr val="0000FF"/>
                </a:solidFill>
              </a:rPr>
              <a:t> UNIX</a:t>
            </a:r>
            <a:r>
              <a:rPr lang="ja-JP" altLang="en-US" sz="1600" dirty="0" smtClean="0">
                <a:solidFill>
                  <a:srgbClr val="0000FF"/>
                </a:solidFill>
              </a:rPr>
              <a:t>）</a:t>
            </a:r>
            <a:endParaRPr lang="ja-JP" altLang="en-US" sz="1600" dirty="0">
              <a:solidFill>
                <a:srgbClr val="0000FF"/>
              </a:solidFill>
            </a:endParaRPr>
          </a:p>
        </p:txBody>
      </p:sp>
      <p:sp>
        <p:nvSpPr>
          <p:cNvPr id="17" name="テキスト ボックス 16"/>
          <p:cNvSpPr txBox="1"/>
          <p:nvPr/>
        </p:nvSpPr>
        <p:spPr>
          <a:xfrm>
            <a:off x="7956376" y="581863"/>
            <a:ext cx="941283" cy="369332"/>
          </a:xfrm>
          <a:prstGeom prst="rect">
            <a:avLst/>
          </a:prstGeom>
          <a:noFill/>
        </p:spPr>
        <p:txBody>
          <a:bodyPr wrap="none" rtlCol="0">
            <a:spAutoFit/>
          </a:bodyPr>
          <a:lstStyle/>
          <a:p>
            <a:r>
              <a:rPr kumimoji="1" lang="ja-JP" altLang="en-US" dirty="0" smtClean="0"/>
              <a:t>→</a:t>
            </a:r>
            <a:r>
              <a:rPr kumimoji="1" lang="en-US" altLang="ja-JP" dirty="0" smtClean="0"/>
              <a:t> </a:t>
            </a:r>
            <a:r>
              <a:rPr kumimoji="1" lang="ja-JP" altLang="en-US" dirty="0" smtClean="0"/>
              <a:t>時間</a:t>
            </a:r>
            <a:endParaRPr kumimoji="1" lang="ja-JP" altLang="en-US" dirty="0"/>
          </a:p>
        </p:txBody>
      </p:sp>
    </p:spTree>
    <p:extLst>
      <p:ext uri="{BB962C8B-B14F-4D97-AF65-F5344CB8AC3E}">
        <p14:creationId xmlns:p14="http://schemas.microsoft.com/office/powerpoint/2010/main" val="466111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本日のハンズオン内容</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18</a:t>
            </a:fld>
            <a:endParaRPr lang="en-US" altLang="ja-JP"/>
          </a:p>
        </p:txBody>
      </p:sp>
      <p:sp>
        <p:nvSpPr>
          <p:cNvPr id="6" name="正方形/長方形 5"/>
          <p:cNvSpPr/>
          <p:nvPr/>
        </p:nvSpPr>
        <p:spPr>
          <a:xfrm>
            <a:off x="1187624" y="5589240"/>
            <a:ext cx="6576862" cy="584775"/>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495835" y="5004465"/>
            <a:ext cx="3960440" cy="584775"/>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95935" y="4419690"/>
            <a:ext cx="2160240" cy="584775"/>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79512" y="814060"/>
            <a:ext cx="8741496" cy="3046988"/>
          </a:xfrm>
          <a:prstGeom prst="rect">
            <a:avLst/>
          </a:prstGeom>
          <a:noFill/>
        </p:spPr>
        <p:txBody>
          <a:bodyPr wrap="none" rtlCol="0">
            <a:spAutoFit/>
          </a:bodyPr>
          <a:lstStyle/>
          <a:p>
            <a:r>
              <a:rPr kumimoji="1" lang="ja-JP" altLang="en-US" sz="3200" dirty="0" smtClean="0"/>
              <a:t>レベル</a:t>
            </a:r>
            <a:r>
              <a:rPr kumimoji="1" lang="en-US" altLang="ja-JP" sz="3200" dirty="0" smtClean="0"/>
              <a:t>2</a:t>
            </a:r>
            <a:r>
              <a:rPr lang="ja-JP" altLang="en-US" sz="3200" dirty="0" smtClean="0"/>
              <a:t>、</a:t>
            </a:r>
            <a:r>
              <a:rPr kumimoji="1" lang="ja-JP" altLang="en-US" sz="3200" dirty="0" smtClean="0"/>
              <a:t>レベル</a:t>
            </a:r>
            <a:r>
              <a:rPr kumimoji="1" lang="en-US" altLang="ja-JP" sz="3200" dirty="0" smtClean="0"/>
              <a:t>3</a:t>
            </a:r>
            <a:r>
              <a:rPr kumimoji="1" lang="ja-JP" altLang="en-US" sz="3200" dirty="0" smtClean="0"/>
              <a:t>は「激辛」。</a:t>
            </a:r>
            <a:endParaRPr kumimoji="1" lang="en-US" altLang="ja-JP" sz="3200" dirty="0" smtClean="0"/>
          </a:p>
          <a:p>
            <a:r>
              <a:rPr lang="ja-JP" altLang="en-US" sz="3200" dirty="0" smtClean="0"/>
              <a:t>話を聴いて難しいな、と思った人は</a:t>
            </a:r>
            <a:endParaRPr lang="en-US" altLang="ja-JP" sz="3200" dirty="0" smtClean="0"/>
          </a:p>
          <a:p>
            <a:r>
              <a:rPr kumimoji="1" lang="ja-JP" altLang="en-US" sz="3200" dirty="0" smtClean="0"/>
              <a:t>レベル</a:t>
            </a:r>
            <a:r>
              <a:rPr kumimoji="1" lang="en-US" altLang="ja-JP" sz="3200" dirty="0" smtClean="0"/>
              <a:t>2</a:t>
            </a:r>
            <a:r>
              <a:rPr kumimoji="1" lang="ja-JP" altLang="en-US" sz="3200" dirty="0" smtClean="0"/>
              <a:t>、レベル</a:t>
            </a:r>
            <a:r>
              <a:rPr kumimoji="1" lang="en-US" altLang="ja-JP" sz="3200" dirty="0" smtClean="0"/>
              <a:t>3</a:t>
            </a:r>
            <a:r>
              <a:rPr kumimoji="1" lang="ja-JP" altLang="en-US" sz="3200" dirty="0" smtClean="0"/>
              <a:t>のハンズオン時間も</a:t>
            </a:r>
            <a:endParaRPr kumimoji="1" lang="en-US" altLang="ja-JP" sz="3200" dirty="0" smtClean="0"/>
          </a:p>
          <a:p>
            <a:r>
              <a:rPr lang="ja-JP" altLang="en-US" sz="3200" dirty="0" smtClean="0"/>
              <a:t>レベル</a:t>
            </a:r>
            <a:r>
              <a:rPr lang="en-US" altLang="ja-JP" sz="3200" dirty="0" smtClean="0"/>
              <a:t>1</a:t>
            </a:r>
            <a:r>
              <a:rPr lang="ja-JP" altLang="en-US" sz="3200" dirty="0" smtClean="0"/>
              <a:t>に使ってください。</a:t>
            </a:r>
            <a:endParaRPr lang="en-US" altLang="ja-JP" sz="3200" dirty="0" smtClean="0"/>
          </a:p>
          <a:p>
            <a:r>
              <a:rPr kumimoji="1" lang="ja-JP" altLang="en-US" sz="3200" dirty="0" smtClean="0"/>
              <a:t>みんながみんなタイルを</a:t>
            </a:r>
            <a:r>
              <a:rPr kumimoji="1" lang="ja-JP" altLang="en-US" sz="3200" dirty="0" smtClean="0">
                <a:solidFill>
                  <a:srgbClr val="0000FF"/>
                </a:solidFill>
              </a:rPr>
              <a:t>作れる</a:t>
            </a:r>
            <a:r>
              <a:rPr kumimoji="1" lang="ja-JP" altLang="en-US" sz="3200" dirty="0" smtClean="0"/>
              <a:t>必要はなく、</a:t>
            </a:r>
            <a:endParaRPr kumimoji="1" lang="en-US" altLang="ja-JP" sz="3200" dirty="0" smtClean="0"/>
          </a:p>
          <a:p>
            <a:r>
              <a:rPr lang="ja-JP" altLang="en-US" sz="3200" dirty="0" smtClean="0"/>
              <a:t>タイルを</a:t>
            </a:r>
            <a:r>
              <a:rPr lang="ja-JP" altLang="en-US" sz="3200" dirty="0" smtClean="0">
                <a:solidFill>
                  <a:srgbClr val="0000FF"/>
                </a:solidFill>
              </a:rPr>
              <a:t>使える</a:t>
            </a:r>
            <a:r>
              <a:rPr lang="ja-JP" altLang="en-US" sz="3200" dirty="0" smtClean="0"/>
              <a:t>スキルこそが多くの人に重要です。</a:t>
            </a:r>
            <a:endParaRPr kumimoji="1" lang="ja-JP" altLang="en-US" sz="3200" dirty="0"/>
          </a:p>
        </p:txBody>
      </p:sp>
      <p:pic>
        <p:nvPicPr>
          <p:cNvPr id="18" name="図 17"/>
          <p:cNvPicPr>
            <a:picLocks noChangeAspect="1"/>
          </p:cNvPicPr>
          <p:nvPr/>
        </p:nvPicPr>
        <p:blipFill>
          <a:blip r:embed="rId3"/>
          <a:stretch>
            <a:fillRect/>
          </a:stretch>
        </p:blipFill>
        <p:spPr>
          <a:xfrm>
            <a:off x="3779912" y="3825773"/>
            <a:ext cx="925667" cy="1259411"/>
          </a:xfrm>
          <a:prstGeom prst="rect">
            <a:avLst/>
          </a:prstGeom>
        </p:spPr>
      </p:pic>
      <p:pic>
        <p:nvPicPr>
          <p:cNvPr id="19" name="図 18"/>
          <p:cNvPicPr>
            <a:picLocks noChangeAspect="1"/>
          </p:cNvPicPr>
          <p:nvPr/>
        </p:nvPicPr>
        <p:blipFill>
          <a:blip r:embed="rId3"/>
          <a:stretch>
            <a:fillRect/>
          </a:stretch>
        </p:blipFill>
        <p:spPr>
          <a:xfrm>
            <a:off x="4434017" y="3816117"/>
            <a:ext cx="925667" cy="1259411"/>
          </a:xfrm>
          <a:prstGeom prst="rect">
            <a:avLst/>
          </a:prstGeom>
        </p:spPr>
      </p:pic>
      <p:pic>
        <p:nvPicPr>
          <p:cNvPr id="20" name="図 19"/>
          <p:cNvPicPr>
            <a:picLocks noChangeAspect="1"/>
          </p:cNvPicPr>
          <p:nvPr/>
        </p:nvPicPr>
        <p:blipFill>
          <a:blip r:embed="rId4"/>
          <a:stretch>
            <a:fillRect/>
          </a:stretch>
        </p:blipFill>
        <p:spPr>
          <a:xfrm>
            <a:off x="1378850" y="5445224"/>
            <a:ext cx="925759" cy="1157199"/>
          </a:xfrm>
          <a:prstGeom prst="rect">
            <a:avLst/>
          </a:prstGeom>
        </p:spPr>
      </p:pic>
      <p:pic>
        <p:nvPicPr>
          <p:cNvPr id="21" name="図 20"/>
          <p:cNvPicPr>
            <a:picLocks noChangeAspect="1"/>
          </p:cNvPicPr>
          <p:nvPr/>
        </p:nvPicPr>
        <p:blipFill>
          <a:blip r:embed="rId4"/>
          <a:stretch>
            <a:fillRect/>
          </a:stretch>
        </p:blipFill>
        <p:spPr>
          <a:xfrm>
            <a:off x="2032955" y="5445224"/>
            <a:ext cx="925759" cy="1157199"/>
          </a:xfrm>
          <a:prstGeom prst="rect">
            <a:avLst/>
          </a:prstGeom>
        </p:spPr>
      </p:pic>
      <p:pic>
        <p:nvPicPr>
          <p:cNvPr id="22" name="図 21"/>
          <p:cNvPicPr>
            <a:picLocks noChangeAspect="1"/>
          </p:cNvPicPr>
          <p:nvPr/>
        </p:nvPicPr>
        <p:blipFill>
          <a:blip r:embed="rId4"/>
          <a:stretch>
            <a:fillRect/>
          </a:stretch>
        </p:blipFill>
        <p:spPr>
          <a:xfrm>
            <a:off x="2755018" y="5431442"/>
            <a:ext cx="925759" cy="1157199"/>
          </a:xfrm>
          <a:prstGeom prst="rect">
            <a:avLst/>
          </a:prstGeom>
        </p:spPr>
      </p:pic>
      <p:pic>
        <p:nvPicPr>
          <p:cNvPr id="23" name="図 22"/>
          <p:cNvPicPr>
            <a:picLocks noChangeAspect="1"/>
          </p:cNvPicPr>
          <p:nvPr/>
        </p:nvPicPr>
        <p:blipFill>
          <a:blip r:embed="rId4"/>
          <a:stretch>
            <a:fillRect/>
          </a:stretch>
        </p:blipFill>
        <p:spPr>
          <a:xfrm>
            <a:off x="3362856" y="5433764"/>
            <a:ext cx="925759" cy="1157199"/>
          </a:xfrm>
          <a:prstGeom prst="rect">
            <a:avLst/>
          </a:prstGeom>
        </p:spPr>
      </p:pic>
      <p:pic>
        <p:nvPicPr>
          <p:cNvPr id="24" name="図 23"/>
          <p:cNvPicPr>
            <a:picLocks noChangeAspect="1"/>
          </p:cNvPicPr>
          <p:nvPr/>
        </p:nvPicPr>
        <p:blipFill>
          <a:blip r:embed="rId4"/>
          <a:stretch>
            <a:fillRect/>
          </a:stretch>
        </p:blipFill>
        <p:spPr>
          <a:xfrm>
            <a:off x="4016961" y="5433764"/>
            <a:ext cx="925759" cy="1157199"/>
          </a:xfrm>
          <a:prstGeom prst="rect">
            <a:avLst/>
          </a:prstGeom>
        </p:spPr>
      </p:pic>
      <p:pic>
        <p:nvPicPr>
          <p:cNvPr id="25" name="図 24"/>
          <p:cNvPicPr>
            <a:picLocks noChangeAspect="1"/>
          </p:cNvPicPr>
          <p:nvPr/>
        </p:nvPicPr>
        <p:blipFill>
          <a:blip r:embed="rId4"/>
          <a:stretch>
            <a:fillRect/>
          </a:stretch>
        </p:blipFill>
        <p:spPr>
          <a:xfrm>
            <a:off x="4739024" y="5419982"/>
            <a:ext cx="925759" cy="1157199"/>
          </a:xfrm>
          <a:prstGeom prst="rect">
            <a:avLst/>
          </a:prstGeom>
        </p:spPr>
      </p:pic>
      <p:pic>
        <p:nvPicPr>
          <p:cNvPr id="26" name="図 25"/>
          <p:cNvPicPr>
            <a:picLocks noChangeAspect="1"/>
          </p:cNvPicPr>
          <p:nvPr/>
        </p:nvPicPr>
        <p:blipFill>
          <a:blip r:embed="rId4"/>
          <a:stretch>
            <a:fillRect/>
          </a:stretch>
        </p:blipFill>
        <p:spPr>
          <a:xfrm>
            <a:off x="5428580" y="5433764"/>
            <a:ext cx="925759" cy="1157199"/>
          </a:xfrm>
          <a:prstGeom prst="rect">
            <a:avLst/>
          </a:prstGeom>
        </p:spPr>
      </p:pic>
      <p:pic>
        <p:nvPicPr>
          <p:cNvPr id="27" name="図 26"/>
          <p:cNvPicPr>
            <a:picLocks noChangeAspect="1"/>
          </p:cNvPicPr>
          <p:nvPr/>
        </p:nvPicPr>
        <p:blipFill>
          <a:blip r:embed="rId4"/>
          <a:stretch>
            <a:fillRect/>
          </a:stretch>
        </p:blipFill>
        <p:spPr>
          <a:xfrm>
            <a:off x="6082685" y="5433764"/>
            <a:ext cx="925759" cy="1157199"/>
          </a:xfrm>
          <a:prstGeom prst="rect">
            <a:avLst/>
          </a:prstGeom>
        </p:spPr>
      </p:pic>
      <p:pic>
        <p:nvPicPr>
          <p:cNvPr id="28" name="図 27"/>
          <p:cNvPicPr>
            <a:picLocks noChangeAspect="1"/>
          </p:cNvPicPr>
          <p:nvPr/>
        </p:nvPicPr>
        <p:blipFill>
          <a:blip r:embed="rId4"/>
          <a:stretch>
            <a:fillRect/>
          </a:stretch>
        </p:blipFill>
        <p:spPr>
          <a:xfrm>
            <a:off x="6804748" y="5419982"/>
            <a:ext cx="925759" cy="1157199"/>
          </a:xfrm>
          <a:prstGeom prst="rect">
            <a:avLst/>
          </a:prstGeom>
        </p:spPr>
      </p:pic>
    </p:spTree>
    <p:extLst>
      <p:ext uri="{BB962C8B-B14F-4D97-AF65-F5344CB8AC3E}">
        <p14:creationId xmlns:p14="http://schemas.microsoft.com/office/powerpoint/2010/main" val="687181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本日の想定スケジュール（再掲）</a:t>
            </a:r>
            <a:endParaRPr kumimoji="1" lang="ja-JP" altLang="en-US" dirty="0"/>
          </a:p>
        </p:txBody>
      </p:sp>
      <p:graphicFrame>
        <p:nvGraphicFramePr>
          <p:cNvPr id="5" name="コンテンツ プレースホルダー 4"/>
          <p:cNvGraphicFramePr>
            <a:graphicFrameLocks noGrp="1"/>
          </p:cNvGraphicFramePr>
          <p:nvPr>
            <p:ph idx="1"/>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19</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509367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このプレゼンテーションファイル</a:t>
            </a:r>
            <a:endParaRPr kumimoji="1" lang="ja-JP" altLang="en-US" dirty="0"/>
          </a:p>
        </p:txBody>
      </p:sp>
      <p:sp>
        <p:nvSpPr>
          <p:cNvPr id="3" name="コンテンツ プレースホルダー 2"/>
          <p:cNvSpPr>
            <a:spLocks noGrp="1"/>
          </p:cNvSpPr>
          <p:nvPr>
            <p:ph idx="1"/>
          </p:nvPr>
        </p:nvSpPr>
        <p:spPr>
          <a:xfrm>
            <a:off x="0" y="1124745"/>
            <a:ext cx="9144000" cy="792088"/>
          </a:xfrm>
        </p:spPr>
        <p:txBody>
          <a:bodyPr/>
          <a:lstStyle/>
          <a:p>
            <a:pPr marL="0" indent="0" algn="ctr">
              <a:buNone/>
            </a:pPr>
            <a:r>
              <a:rPr kumimoji="1" lang="en-US" altLang="ja-JP" sz="4000" dirty="0" smtClean="0">
                <a:hlinkClick r:id="rId2"/>
              </a:rPr>
              <a:t>https://github.com/hfu/foss4g2016tokyo</a:t>
            </a:r>
            <a:r>
              <a:rPr kumimoji="1" lang="en-US" altLang="ja-JP" sz="4000" dirty="0" smtClean="0"/>
              <a:t> </a:t>
            </a:r>
            <a:endParaRPr kumimoji="1" lang="ja-JP" altLang="en-US" sz="40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a:t>
            </a:fld>
            <a:endParaRPr lang="en-US" altLang="ja-JP"/>
          </a:p>
        </p:txBody>
      </p:sp>
      <p:pic>
        <p:nvPicPr>
          <p:cNvPr id="5" name="図 4"/>
          <p:cNvPicPr>
            <a:picLocks noChangeAspect="1"/>
          </p:cNvPicPr>
          <p:nvPr/>
        </p:nvPicPr>
        <p:blipFill>
          <a:blip r:embed="rId3"/>
          <a:stretch>
            <a:fillRect/>
          </a:stretch>
        </p:blipFill>
        <p:spPr>
          <a:xfrm>
            <a:off x="0" y="2348880"/>
            <a:ext cx="9144000" cy="3282696"/>
          </a:xfrm>
          <a:prstGeom prst="rect">
            <a:avLst/>
          </a:prstGeom>
        </p:spPr>
      </p:pic>
    </p:spTree>
    <p:extLst>
      <p:ext uri="{BB962C8B-B14F-4D97-AF65-F5344CB8AC3E}">
        <p14:creationId xmlns:p14="http://schemas.microsoft.com/office/powerpoint/2010/main" val="43630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地球地図バイナリベクトルサイトを</a:t>
            </a:r>
            <a:r>
              <a:rPr kumimoji="1" lang="en-US" altLang="ja-JP" dirty="0" smtClean="0"/>
              <a:t/>
            </a:r>
            <a:br>
              <a:rPr kumimoji="1" lang="en-US" altLang="ja-JP" dirty="0" smtClean="0"/>
            </a:br>
            <a:r>
              <a:rPr lang="ja-JP" altLang="en-US" dirty="0" smtClean="0"/>
              <a:t>カスタマイズしてみる</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Hands-on part 1</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20</a:t>
            </a:fld>
            <a:endParaRPr lang="en-US" altLang="ja-JP"/>
          </a:p>
        </p:txBody>
      </p:sp>
    </p:spTree>
    <p:extLst>
      <p:ext uri="{BB962C8B-B14F-4D97-AF65-F5344CB8AC3E}">
        <p14:creationId xmlns:p14="http://schemas.microsoft.com/office/powerpoint/2010/main" val="1238205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a:t>
            </a:r>
            <a:r>
              <a:rPr lang="en-US" altLang="ja-JP" dirty="0" err="1"/>
              <a:t>bit.ly</a:t>
            </a:r>
            <a:r>
              <a:rPr lang="en-US" altLang="ja-JP" dirty="0"/>
              <a:t>/</a:t>
            </a:r>
            <a:r>
              <a:rPr lang="en-US" altLang="ja-JP" dirty="0" err="1"/>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21</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Tree>
    <p:extLst>
      <p:ext uri="{BB962C8B-B14F-4D97-AF65-F5344CB8AC3E}">
        <p14:creationId xmlns:p14="http://schemas.microsoft.com/office/powerpoint/2010/main" val="1603342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三次元操作</a:t>
            </a:r>
            <a:r>
              <a:rPr kumimoji="1" lang="en-US" altLang="ja-JP" dirty="0" smtClean="0"/>
              <a:t> </a:t>
            </a:r>
            <a:r>
              <a:rPr kumimoji="1" lang="ja-JP" altLang="en-US" dirty="0" smtClean="0"/>
              <a:t>→</a:t>
            </a:r>
            <a:r>
              <a:rPr kumimoji="1" lang="en-US" altLang="ja-JP" dirty="0" smtClean="0"/>
              <a:t> </a:t>
            </a:r>
            <a:r>
              <a:rPr lang="en-US" altLang="ja-JP" dirty="0" smtClean="0"/>
              <a:t>http://</a:t>
            </a:r>
            <a:r>
              <a:rPr lang="en-US" altLang="ja-JP" dirty="0" err="1" smtClean="0"/>
              <a:t>bit.ly</a:t>
            </a:r>
            <a:r>
              <a:rPr lang="en-US" altLang="ja-JP" dirty="0" smtClean="0"/>
              <a:t>/</a:t>
            </a:r>
            <a:r>
              <a:rPr lang="en-US" altLang="ja-JP" dirty="0" err="1" smtClean="0"/>
              <a:t>tokyo-vt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22</a:t>
            </a:fld>
            <a:endParaRPr lang="en-US" altLang="ja-JP"/>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
        <p:nvSpPr>
          <p:cNvPr id="5" name="四方向矢印 4"/>
          <p:cNvSpPr/>
          <p:nvPr/>
        </p:nvSpPr>
        <p:spPr>
          <a:xfrm>
            <a:off x="323528" y="980728"/>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15616" y="1226532"/>
            <a:ext cx="2834430" cy="369332"/>
          </a:xfrm>
          <a:prstGeom prst="rect">
            <a:avLst/>
          </a:prstGeom>
          <a:noFill/>
        </p:spPr>
        <p:txBody>
          <a:bodyPr wrap="none" rtlCol="0">
            <a:spAutoFit/>
          </a:bodyPr>
          <a:lstStyle/>
          <a:p>
            <a:r>
              <a:rPr kumimoji="1" lang="ja-JP" altLang="en-US" smtClean="0">
                <a:solidFill>
                  <a:schemeClr val="bg1"/>
                </a:solidFill>
              </a:rPr>
              <a:t>ドラッグで地図をスクロール</a:t>
            </a:r>
            <a:endParaRPr kumimoji="1" lang="ja-JP" altLang="en-US" dirty="0">
              <a:solidFill>
                <a:schemeClr val="bg1"/>
              </a:solidFill>
            </a:endParaRPr>
          </a:p>
        </p:txBody>
      </p:sp>
      <p:sp>
        <p:nvSpPr>
          <p:cNvPr id="7" name="テキスト ボックス 6"/>
          <p:cNvSpPr txBox="1"/>
          <p:nvPr/>
        </p:nvSpPr>
        <p:spPr>
          <a:xfrm>
            <a:off x="1115616" y="2267560"/>
            <a:ext cx="3417923" cy="369332"/>
          </a:xfrm>
          <a:prstGeom prst="rect">
            <a:avLst/>
          </a:prstGeom>
          <a:noFill/>
        </p:spPr>
        <p:txBody>
          <a:bodyPr wrap="none" rtlCol="0">
            <a:spAutoFit/>
          </a:bodyPr>
          <a:lstStyle/>
          <a:p>
            <a:r>
              <a:rPr kumimoji="1" lang="en-US" altLang="ja-JP" dirty="0" smtClean="0">
                <a:solidFill>
                  <a:schemeClr val="bg1"/>
                </a:solidFill>
              </a:rPr>
              <a:t>Ctrl</a:t>
            </a:r>
            <a:r>
              <a:rPr kumimoji="1" lang="ja-JP" altLang="en-US" dirty="0" smtClean="0">
                <a:solidFill>
                  <a:schemeClr val="bg1"/>
                </a:solidFill>
              </a:rPr>
              <a:t>＋ドラッグで地図を回転・傾斜</a:t>
            </a:r>
            <a:endParaRPr kumimoji="1" lang="ja-JP" altLang="en-US" dirty="0">
              <a:solidFill>
                <a:schemeClr val="bg1"/>
              </a:solidFill>
            </a:endParaRPr>
          </a:p>
        </p:txBody>
      </p:sp>
      <p:sp>
        <p:nvSpPr>
          <p:cNvPr id="8" name="四方向矢印 7"/>
          <p:cNvSpPr/>
          <p:nvPr/>
        </p:nvSpPr>
        <p:spPr>
          <a:xfrm>
            <a:off x="323528" y="2088257"/>
            <a:ext cx="792088" cy="792088"/>
          </a:xfrm>
          <a:prstGeom prst="quad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115615" y="3308588"/>
            <a:ext cx="2440092" cy="369332"/>
          </a:xfrm>
          <a:prstGeom prst="rect">
            <a:avLst/>
          </a:prstGeom>
          <a:noFill/>
        </p:spPr>
        <p:txBody>
          <a:bodyPr wrap="none" rtlCol="0">
            <a:spAutoFit/>
          </a:bodyPr>
          <a:lstStyle/>
          <a:p>
            <a:r>
              <a:rPr kumimoji="1" lang="ja-JP" altLang="en-US" dirty="0" smtClean="0">
                <a:solidFill>
                  <a:schemeClr val="bg1"/>
                </a:solidFill>
              </a:rPr>
              <a:t>クリックで属性バルーン</a:t>
            </a:r>
            <a:endParaRPr kumimoji="1" lang="ja-JP" altLang="en-US" dirty="0">
              <a:solidFill>
                <a:schemeClr val="bg1"/>
              </a:solidFill>
            </a:endParaRPr>
          </a:p>
        </p:txBody>
      </p:sp>
    </p:spTree>
    <p:extLst>
      <p:ext uri="{BB962C8B-B14F-4D97-AF65-F5344CB8AC3E}">
        <p14:creationId xmlns:p14="http://schemas.microsoft.com/office/powerpoint/2010/main" val="14968922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内容</a:t>
            </a:r>
            <a:endParaRPr kumimoji="1" lang="ja-JP" altLang="en-US" dirty="0"/>
          </a:p>
        </p:txBody>
      </p:sp>
      <p:sp>
        <p:nvSpPr>
          <p:cNvPr id="3" name="コンテンツ プレースホルダー 2"/>
          <p:cNvSpPr>
            <a:spLocks noGrp="1"/>
          </p:cNvSpPr>
          <p:nvPr>
            <p:ph idx="1"/>
          </p:nvPr>
        </p:nvSpPr>
        <p:spPr>
          <a:xfrm>
            <a:off x="35496" y="1412776"/>
            <a:ext cx="8955103" cy="5328592"/>
          </a:xfrm>
        </p:spPr>
        <p:txBody>
          <a:bodyPr/>
          <a:lstStyle/>
          <a:p>
            <a:pPr marL="514350" indent="-514350">
              <a:buFont typeface="+mj-ea"/>
              <a:buAutoNum type="circleNumDbPlain"/>
            </a:pPr>
            <a:r>
              <a:rPr kumimoji="1" lang="ja-JP" altLang="en-US" dirty="0" smtClean="0"/>
              <a:t>ソースコードは、</a:t>
            </a:r>
            <a:r>
              <a:rPr lang="en-US" altLang="ja-JP" dirty="0">
                <a:hlinkClick r:id="rId2"/>
              </a:rPr>
              <a:t>https://</a:t>
            </a:r>
            <a:r>
              <a:rPr lang="en-US" altLang="ja-JP" dirty="0" smtClean="0">
                <a:hlinkClick r:id="rId2"/>
              </a:rPr>
              <a:t>github.com/globalmaps-vt/demo/blob/master/mapboxgl/jp22.html</a:t>
            </a:r>
            <a:endParaRPr lang="en-US" altLang="ja-JP" dirty="0" smtClean="0"/>
          </a:p>
          <a:p>
            <a:pPr marL="514350" indent="-514350">
              <a:buFont typeface="+mj-ea"/>
              <a:buAutoNum type="circleNumDbPlain"/>
            </a:pPr>
            <a:r>
              <a:rPr lang="ja-JP" altLang="en-US" dirty="0" smtClean="0"/>
              <a:t>利用しているソフトウェアは、</a:t>
            </a:r>
            <a:r>
              <a:rPr lang="en-US" altLang="ja-JP" dirty="0" err="1" smtClean="0"/>
              <a:t>Mapbox</a:t>
            </a:r>
            <a:r>
              <a:rPr lang="en-US" altLang="ja-JP" dirty="0" smtClean="0"/>
              <a:t> GL JS </a:t>
            </a:r>
            <a:r>
              <a:rPr lang="en-US" altLang="ja-JP" dirty="0" smtClean="0">
                <a:hlinkClick r:id="rId3"/>
              </a:rPr>
              <a:t>https://www.mapbox.com/mapbox-gl-js/api/</a:t>
            </a:r>
            <a:r>
              <a:rPr lang="en-US" altLang="ja-JP" dirty="0" smtClean="0"/>
              <a:t> </a:t>
            </a:r>
            <a:r>
              <a:rPr lang="en-US" altLang="ja-JP" dirty="0" smtClean="0">
                <a:hlinkClick r:id="rId4"/>
              </a:rPr>
              <a:t>https://github.com/mapbox/mapbox-gl-js</a:t>
            </a:r>
            <a:endParaRPr lang="en-US" altLang="ja-JP" dirty="0" smtClean="0"/>
          </a:p>
          <a:p>
            <a:pPr marL="514350" indent="-514350">
              <a:buFont typeface="+mj-ea"/>
              <a:buAutoNum type="circleNumDbPlain"/>
            </a:pPr>
            <a:r>
              <a:rPr lang="ja-JP" altLang="en-US" dirty="0" smtClean="0"/>
              <a:t>利用しているデータは、地球地図日本</a:t>
            </a:r>
            <a:r>
              <a:rPr lang="en-US" altLang="ja-JP" dirty="0"/>
              <a:t> </a:t>
            </a:r>
            <a:r>
              <a:rPr lang="en-US" altLang="ja-JP" dirty="0" smtClean="0"/>
              <a:t>2.2 </a:t>
            </a:r>
            <a:r>
              <a:rPr lang="en-US" altLang="ja-JP" dirty="0" smtClean="0">
                <a:hlinkClick r:id="rId5"/>
              </a:rPr>
              <a:t>http://www.gsi.go.jp/kankyochiri/gm_jpn.html</a:t>
            </a:r>
            <a:r>
              <a:rPr lang="en-US" altLang="ja-JP" dirty="0" smtClean="0"/>
              <a:t> </a:t>
            </a:r>
            <a:r>
              <a:rPr lang="ja-JP" altLang="en-US" dirty="0" smtClean="0"/>
              <a:t>から作成した地球地図バイナリベクトルタイル</a:t>
            </a:r>
            <a:r>
              <a:rPr lang="en-US" altLang="ja-JP" dirty="0" smtClean="0"/>
              <a:t> </a:t>
            </a:r>
            <a:r>
              <a:rPr lang="en-US" altLang="ja-JP" dirty="0" smtClean="0">
                <a:hlinkClick r:id="rId6"/>
              </a:rPr>
              <a:t>https://github.com/globalmaps-vt/gmjp22vt</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23</a:t>
            </a:fld>
            <a:endParaRPr lang="en-US" altLang="ja-JP"/>
          </a:p>
        </p:txBody>
      </p:sp>
      <p:pic>
        <p:nvPicPr>
          <p:cNvPr id="5" name="図 4"/>
          <p:cNvPicPr>
            <a:picLocks noChangeAspect="1"/>
          </p:cNvPicPr>
          <p:nvPr/>
        </p:nvPicPr>
        <p:blipFill>
          <a:blip r:embed="rId7"/>
          <a:stretch>
            <a:fillRect/>
          </a:stretch>
        </p:blipFill>
        <p:spPr>
          <a:xfrm>
            <a:off x="6300192" y="620688"/>
            <a:ext cx="2762644" cy="1736355"/>
          </a:xfrm>
          <a:prstGeom prst="rect">
            <a:avLst/>
          </a:prstGeom>
        </p:spPr>
      </p:pic>
    </p:spTree>
    <p:extLst>
      <p:ext uri="{BB962C8B-B14F-4D97-AF65-F5344CB8AC3E}">
        <p14:creationId xmlns:p14="http://schemas.microsoft.com/office/powerpoint/2010/main" val="913319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Mapbox</a:t>
            </a:r>
            <a:r>
              <a:rPr kumimoji="1" lang="en-US" altLang="ja-JP" dirty="0" smtClean="0"/>
              <a:t> GL JS</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24</a:t>
            </a:fld>
            <a:endParaRPr lang="en-US" altLang="ja-JP"/>
          </a:p>
        </p:txBody>
      </p:sp>
      <p:pic>
        <p:nvPicPr>
          <p:cNvPr id="5" name="図 4"/>
          <p:cNvPicPr>
            <a:picLocks noChangeAspect="1"/>
          </p:cNvPicPr>
          <p:nvPr/>
        </p:nvPicPr>
        <p:blipFill>
          <a:blip r:embed="rId2"/>
          <a:stretch>
            <a:fillRect/>
          </a:stretch>
        </p:blipFill>
        <p:spPr>
          <a:xfrm>
            <a:off x="0" y="764406"/>
            <a:ext cx="9144000" cy="5976962"/>
          </a:xfrm>
          <a:prstGeom prst="rect">
            <a:avLst/>
          </a:prstGeom>
        </p:spPr>
      </p:pic>
    </p:spTree>
    <p:extLst>
      <p:ext uri="{BB962C8B-B14F-4D97-AF65-F5344CB8AC3E}">
        <p14:creationId xmlns:p14="http://schemas.microsoft.com/office/powerpoint/2010/main" val="2020714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Global Mapping Project (</a:t>
            </a:r>
            <a:r>
              <a:rPr kumimoji="1" lang="en-US" altLang="ja-JP" dirty="0" err="1" smtClean="0"/>
              <a:t>iscgm.org</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25</a:t>
            </a:fld>
            <a:endParaRPr lang="en-US" altLang="ja-JP"/>
          </a:p>
        </p:txBody>
      </p:sp>
      <p:pic>
        <p:nvPicPr>
          <p:cNvPr id="4" name="図 3"/>
          <p:cNvPicPr>
            <a:picLocks noChangeAspect="1"/>
          </p:cNvPicPr>
          <p:nvPr/>
        </p:nvPicPr>
        <p:blipFill>
          <a:blip r:embed="rId2"/>
          <a:stretch>
            <a:fillRect/>
          </a:stretch>
        </p:blipFill>
        <p:spPr>
          <a:xfrm>
            <a:off x="0" y="682855"/>
            <a:ext cx="9144000" cy="5914497"/>
          </a:xfrm>
          <a:prstGeom prst="rect">
            <a:avLst/>
          </a:prstGeom>
        </p:spPr>
      </p:pic>
    </p:spTree>
    <p:extLst>
      <p:ext uri="{BB962C8B-B14F-4D97-AF65-F5344CB8AC3E}">
        <p14:creationId xmlns:p14="http://schemas.microsoft.com/office/powerpoint/2010/main" val="327840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7668344" cy="476250"/>
          </a:xfrm>
        </p:spPr>
        <p:txBody>
          <a:bodyPr/>
          <a:lstStyle/>
          <a:p>
            <a:r>
              <a:rPr lang="ja-JP" altLang="en-US" dirty="0" smtClean="0"/>
              <a:t>地図の状態を反映した</a:t>
            </a:r>
            <a:r>
              <a:rPr lang="en-US" altLang="ja-JP" dirty="0" smtClean="0"/>
              <a:t> URL (</a:t>
            </a:r>
            <a:r>
              <a:rPr lang="en-US" altLang="ja-JP" dirty="0" err="1" smtClean="0"/>
              <a:t>Mapbox</a:t>
            </a:r>
            <a:r>
              <a:rPr lang="en-US" altLang="ja-JP" dirty="0" smtClean="0"/>
              <a:t> GL JS)</a:t>
            </a:r>
            <a:endParaRPr kumimoji="1" lang="ja-JP" altLang="en-US" dirty="0"/>
          </a:p>
        </p:txBody>
      </p:sp>
      <p:sp>
        <p:nvSpPr>
          <p:cNvPr id="3" name="コンテンツ プレースホルダー 2"/>
          <p:cNvSpPr>
            <a:spLocks noGrp="1"/>
          </p:cNvSpPr>
          <p:nvPr>
            <p:ph idx="1"/>
          </p:nvPr>
        </p:nvSpPr>
        <p:spPr>
          <a:xfrm>
            <a:off x="179512" y="1196752"/>
            <a:ext cx="8784976" cy="1872208"/>
          </a:xfrm>
        </p:spPr>
        <p:txBody>
          <a:bodyPr/>
          <a:lstStyle/>
          <a:p>
            <a:pPr marL="0" lvl="0" indent="0" fontAlgn="auto">
              <a:spcBef>
                <a:spcPts val="0"/>
              </a:spcBef>
              <a:spcAft>
                <a:spcPts val="0"/>
              </a:spcAft>
              <a:buNone/>
            </a:pPr>
            <a:r>
              <a:rPr lang="mr-IN" altLang="ja-JP" sz="4400" dirty="0">
                <a:solidFill>
                  <a:srgbClr val="0000FF"/>
                </a:solidFill>
              </a:rPr>
              <a:t>https://</a:t>
            </a:r>
            <a:r>
              <a:rPr lang="mr-IN" altLang="ja-JP" sz="4400" dirty="0" smtClean="0">
                <a:solidFill>
                  <a:srgbClr val="0000FF"/>
                </a:solidFill>
              </a:rPr>
              <a:t>globalmaps-vt.github.io</a:t>
            </a:r>
            <a:r>
              <a:rPr lang="en-US" altLang="ja-JP" sz="4400" dirty="0" smtClean="0">
                <a:solidFill>
                  <a:srgbClr val="0000FF"/>
                </a:solidFill>
              </a:rPr>
              <a:t> </a:t>
            </a:r>
            <a:r>
              <a:rPr lang="mr-IN" altLang="ja-JP" sz="4400" dirty="0" smtClean="0">
                <a:solidFill>
                  <a:srgbClr val="0000FF"/>
                </a:solidFill>
              </a:rPr>
              <a:t>/demo/mapboxgl/jp22.html</a:t>
            </a:r>
            <a:r>
              <a:rPr lang="en-US" altLang="ja-JP" sz="4400" dirty="0" smtClean="0">
                <a:solidFill>
                  <a:srgbClr val="0000FF"/>
                </a:solidFill>
              </a:rPr>
              <a:t> </a:t>
            </a:r>
            <a:r>
              <a:rPr lang="mr-IN" altLang="ja-JP" sz="4400" dirty="0" smtClean="0">
                <a:solidFill>
                  <a:srgbClr val="0000FF"/>
                </a:solidFill>
              </a:rPr>
              <a:t>#</a:t>
            </a:r>
            <a:r>
              <a:rPr lang="mr-IN" altLang="ja-JP" sz="4400" dirty="0">
                <a:solidFill>
                  <a:srgbClr val="0000FF"/>
                </a:solidFill>
              </a:rPr>
              <a:t>9.91/35.6683/139.7318/-25.6/30</a:t>
            </a:r>
            <a:endParaRPr kumimoji="1" lang="ja-JP" altLang="en-US" sz="4400" dirty="0">
              <a:solidFill>
                <a:srgbClr val="0000FF"/>
              </a:solidFill>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26</a:t>
            </a:fld>
            <a:endParaRPr lang="en-US" altLang="ja-JP"/>
          </a:p>
        </p:txBody>
      </p:sp>
      <p:sp>
        <p:nvSpPr>
          <p:cNvPr id="6" name="テキスト ボックス 5"/>
          <p:cNvSpPr txBox="1"/>
          <p:nvPr/>
        </p:nvSpPr>
        <p:spPr>
          <a:xfrm>
            <a:off x="88561" y="5171708"/>
            <a:ext cx="8947935" cy="1569660"/>
          </a:xfrm>
          <a:prstGeom prst="rect">
            <a:avLst/>
          </a:prstGeom>
          <a:noFill/>
          <a:ln>
            <a:solidFill>
              <a:schemeClr val="tx1"/>
            </a:solidFill>
          </a:ln>
        </p:spPr>
        <p:txBody>
          <a:bodyPr wrap="square" rtlCol="0">
            <a:spAutoFit/>
          </a:bodyPr>
          <a:lstStyle/>
          <a:p>
            <a:r>
              <a:rPr kumimoji="1" lang="ja-JP" altLang="en-US" sz="2400" dirty="0" smtClean="0"/>
              <a:t>地図の状態に</a:t>
            </a:r>
            <a:r>
              <a:rPr kumimoji="1" lang="en-US" altLang="ja-JP" sz="2400" dirty="0" smtClean="0"/>
              <a:t>URL</a:t>
            </a:r>
            <a:r>
              <a:rPr kumimoji="1" lang="ja-JP" altLang="en-US" sz="2400" dirty="0" smtClean="0"/>
              <a:t>がつくのは、地図へのリンクや地図の共有に重要。</a:t>
            </a:r>
            <a:endParaRPr kumimoji="1" lang="en-US" altLang="ja-JP" sz="2400" dirty="0" smtClean="0"/>
          </a:p>
          <a:p>
            <a:r>
              <a:rPr kumimoji="1" lang="ja-JP" altLang="en-US" sz="2400" dirty="0" smtClean="0"/>
              <a:t>これがあることで、たとえば、地図をツイートできる。</a:t>
            </a:r>
            <a:endParaRPr kumimoji="1" lang="en-US" altLang="ja-JP" sz="2400" dirty="0" smtClean="0"/>
          </a:p>
          <a:p>
            <a:pPr marL="342900" indent="-342900">
              <a:buFontTx/>
              <a:buChar char="-"/>
            </a:pPr>
            <a:r>
              <a:rPr lang="en-US" altLang="ja-JP" sz="2400" dirty="0" err="1" smtClean="0"/>
              <a:t>Leaflet.js</a:t>
            </a:r>
            <a:r>
              <a:rPr lang="en-US" altLang="ja-JP" sz="2400" dirty="0" smtClean="0"/>
              <a:t> </a:t>
            </a:r>
            <a:r>
              <a:rPr lang="ja-JP" altLang="en-US" sz="2400" dirty="0" smtClean="0"/>
              <a:t>では、</a:t>
            </a:r>
            <a:r>
              <a:rPr lang="en-US" altLang="ja-JP" sz="2400" dirty="0" smtClean="0"/>
              <a:t>leaflet-hash </a:t>
            </a:r>
            <a:r>
              <a:rPr lang="ja-JP" altLang="en-US" sz="2400" dirty="0" smtClean="0"/>
              <a:t>を付加することで実現。</a:t>
            </a:r>
            <a:endParaRPr lang="en-US" altLang="ja-JP" sz="2400" dirty="0" smtClean="0"/>
          </a:p>
          <a:p>
            <a:pPr marL="342900" indent="-342900">
              <a:buFontTx/>
              <a:buChar char="-"/>
            </a:pPr>
            <a:r>
              <a:rPr kumimoji="1" lang="en-US" altLang="ja-JP" sz="2400" dirty="0" err="1" smtClean="0"/>
              <a:t>Mapbox</a:t>
            </a:r>
            <a:r>
              <a:rPr kumimoji="1" lang="en-US" altLang="ja-JP" sz="2400" dirty="0" smtClean="0"/>
              <a:t> GL JS </a:t>
            </a:r>
            <a:r>
              <a:rPr kumimoji="1" lang="ja-JP" altLang="en-US" sz="2400" dirty="0" smtClean="0"/>
              <a:t>では標準装備。</a:t>
            </a:r>
            <a:endParaRPr kumimoji="1" lang="ja-JP" altLang="en-US" sz="2400" dirty="0"/>
          </a:p>
        </p:txBody>
      </p:sp>
      <p:sp>
        <p:nvSpPr>
          <p:cNvPr id="8" name="線吹き出し 2 (枠付き) 7"/>
          <p:cNvSpPr/>
          <p:nvPr/>
        </p:nvSpPr>
        <p:spPr>
          <a:xfrm>
            <a:off x="5940152" y="620688"/>
            <a:ext cx="2304256" cy="432048"/>
          </a:xfrm>
          <a:prstGeom prst="borderCallout2">
            <a:avLst>
              <a:gd name="adj1" fmla="val 18750"/>
              <a:gd name="adj2" fmla="val -8333"/>
              <a:gd name="adj3" fmla="val 18750"/>
              <a:gd name="adj4" fmla="val -16667"/>
              <a:gd name="adj5" fmla="val 325906"/>
              <a:gd name="adj6" fmla="val -4170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地球地図日本</a:t>
            </a:r>
            <a:r>
              <a:rPr kumimoji="1" lang="en-US" altLang="ja-JP" dirty="0" smtClean="0">
                <a:solidFill>
                  <a:schemeClr val="tx1"/>
                </a:solidFill>
              </a:rPr>
              <a:t> 2.2</a:t>
            </a:r>
            <a:endParaRPr kumimoji="1" lang="ja-JP" altLang="en-US" dirty="0">
              <a:solidFill>
                <a:schemeClr val="tx1"/>
              </a:solidFill>
            </a:endParaRPr>
          </a:p>
        </p:txBody>
      </p:sp>
      <p:sp>
        <p:nvSpPr>
          <p:cNvPr id="9" name="線吹き出し 2 (枠付き) 8"/>
          <p:cNvSpPr/>
          <p:nvPr/>
        </p:nvSpPr>
        <p:spPr>
          <a:xfrm>
            <a:off x="539552" y="4581128"/>
            <a:ext cx="2304256" cy="432048"/>
          </a:xfrm>
          <a:prstGeom prst="borderCallout2">
            <a:avLst>
              <a:gd name="adj1" fmla="val 18750"/>
              <a:gd name="adj2" fmla="val -8333"/>
              <a:gd name="adj3" fmla="val 18750"/>
              <a:gd name="adj4" fmla="val -16667"/>
              <a:gd name="adj5" fmla="val -314902"/>
              <a:gd name="adj6" fmla="val 17268"/>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ズームレベル</a:t>
            </a:r>
            <a:r>
              <a:rPr kumimoji="1" lang="en-US" altLang="ja-JP" dirty="0" smtClean="0">
                <a:solidFill>
                  <a:schemeClr val="tx1"/>
                </a:solidFill>
              </a:rPr>
              <a:t>9.91</a:t>
            </a:r>
            <a:endParaRPr kumimoji="1" lang="ja-JP" altLang="en-US" dirty="0">
              <a:solidFill>
                <a:schemeClr val="tx1"/>
              </a:solidFill>
            </a:endParaRPr>
          </a:p>
        </p:txBody>
      </p:sp>
      <p:sp>
        <p:nvSpPr>
          <p:cNvPr id="10" name="線吹き出し 2 (枠付き) 9"/>
          <p:cNvSpPr/>
          <p:nvPr/>
        </p:nvSpPr>
        <p:spPr>
          <a:xfrm>
            <a:off x="971600" y="4077072"/>
            <a:ext cx="2304256" cy="432048"/>
          </a:xfrm>
          <a:prstGeom prst="borderCallout2">
            <a:avLst>
              <a:gd name="adj1" fmla="val 18750"/>
              <a:gd name="adj2" fmla="val -8333"/>
              <a:gd name="adj3" fmla="val 18750"/>
              <a:gd name="adj4" fmla="val -16667"/>
              <a:gd name="adj5" fmla="val -200262"/>
              <a:gd name="adj6" fmla="val 5640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十進緯度</a:t>
            </a:r>
            <a:r>
              <a:rPr kumimoji="1" lang="en-US" altLang="ja-JP" dirty="0" smtClean="0">
                <a:solidFill>
                  <a:schemeClr val="tx1"/>
                </a:solidFill>
              </a:rPr>
              <a:t> 35.6</a:t>
            </a:r>
            <a:r>
              <a:rPr kumimoji="1" lang="mr-IN" altLang="ja-JP" dirty="0" smtClean="0">
                <a:solidFill>
                  <a:schemeClr val="tx1"/>
                </a:solidFill>
              </a:rPr>
              <a:t>…</a:t>
            </a:r>
            <a:r>
              <a:rPr kumimoji="1" lang="ja-JP" altLang="en-US" dirty="0" smtClean="0">
                <a:solidFill>
                  <a:schemeClr val="tx1"/>
                </a:solidFill>
              </a:rPr>
              <a:t>度</a:t>
            </a:r>
            <a:endParaRPr kumimoji="1" lang="ja-JP" altLang="en-US" dirty="0">
              <a:solidFill>
                <a:schemeClr val="tx1"/>
              </a:solidFill>
            </a:endParaRPr>
          </a:p>
        </p:txBody>
      </p:sp>
      <p:sp>
        <p:nvSpPr>
          <p:cNvPr id="11" name="線吹き出し 2 (枠付き) 10"/>
          <p:cNvSpPr/>
          <p:nvPr/>
        </p:nvSpPr>
        <p:spPr>
          <a:xfrm>
            <a:off x="2627784" y="3573016"/>
            <a:ext cx="2304256" cy="432048"/>
          </a:xfrm>
          <a:prstGeom prst="borderCallout2">
            <a:avLst>
              <a:gd name="adj1" fmla="val 18750"/>
              <a:gd name="adj2" fmla="val -8333"/>
              <a:gd name="adj3" fmla="val 18750"/>
              <a:gd name="adj4" fmla="val -16667"/>
              <a:gd name="adj5" fmla="val -91501"/>
              <a:gd name="adj6" fmla="val 5088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十進経度</a:t>
            </a:r>
            <a:r>
              <a:rPr lang="en-US" altLang="ja-JP" dirty="0" smtClean="0">
                <a:solidFill>
                  <a:schemeClr val="tx1"/>
                </a:solidFill>
              </a:rPr>
              <a:t> 139.7</a:t>
            </a:r>
            <a:r>
              <a:rPr lang="mr-IN" altLang="ja-JP" dirty="0" smtClean="0">
                <a:solidFill>
                  <a:schemeClr val="tx1"/>
                </a:solidFill>
              </a:rPr>
              <a:t>…</a:t>
            </a:r>
            <a:r>
              <a:rPr lang="ja-JP" altLang="en-US" dirty="0" smtClean="0">
                <a:solidFill>
                  <a:schemeClr val="tx1"/>
                </a:solidFill>
              </a:rPr>
              <a:t>度</a:t>
            </a:r>
            <a:endParaRPr kumimoji="1" lang="ja-JP" altLang="en-US" dirty="0">
              <a:solidFill>
                <a:schemeClr val="tx1"/>
              </a:solidFill>
            </a:endParaRPr>
          </a:p>
        </p:txBody>
      </p:sp>
      <p:sp>
        <p:nvSpPr>
          <p:cNvPr id="12" name="線吹き出し 2 (枠付き) 11"/>
          <p:cNvSpPr/>
          <p:nvPr/>
        </p:nvSpPr>
        <p:spPr>
          <a:xfrm>
            <a:off x="5076056" y="3573016"/>
            <a:ext cx="2304256" cy="432048"/>
          </a:xfrm>
          <a:prstGeom prst="borderCallout2">
            <a:avLst>
              <a:gd name="adj1" fmla="val 27568"/>
              <a:gd name="adj2" fmla="val 105756"/>
              <a:gd name="adj3" fmla="val 33447"/>
              <a:gd name="adj4" fmla="val 118366"/>
              <a:gd name="adj5" fmla="val -97380"/>
              <a:gd name="adj6" fmla="val 6907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方位角</a:t>
            </a:r>
            <a:r>
              <a:rPr lang="en-US" altLang="ja-JP" dirty="0" smtClean="0">
                <a:solidFill>
                  <a:schemeClr val="tx1"/>
                </a:solidFill>
              </a:rPr>
              <a:t> -25.6</a:t>
            </a:r>
            <a:r>
              <a:rPr lang="ja-JP" altLang="en-US" dirty="0" smtClean="0">
                <a:solidFill>
                  <a:schemeClr val="tx1"/>
                </a:solidFill>
              </a:rPr>
              <a:t>度</a:t>
            </a:r>
            <a:endParaRPr kumimoji="1" lang="ja-JP" altLang="en-US" dirty="0">
              <a:solidFill>
                <a:schemeClr val="tx1"/>
              </a:solidFill>
            </a:endParaRPr>
          </a:p>
        </p:txBody>
      </p:sp>
      <p:sp>
        <p:nvSpPr>
          <p:cNvPr id="13" name="線吹き出し 2 (枠付き) 12"/>
          <p:cNvSpPr/>
          <p:nvPr/>
        </p:nvSpPr>
        <p:spPr>
          <a:xfrm>
            <a:off x="5076056" y="4365104"/>
            <a:ext cx="2880320" cy="432048"/>
          </a:xfrm>
          <a:prstGeom prst="borderCallout2">
            <a:avLst>
              <a:gd name="adj1" fmla="val 21689"/>
              <a:gd name="adj2" fmla="val 105756"/>
              <a:gd name="adj3" fmla="val 24629"/>
              <a:gd name="adj4" fmla="val 121673"/>
              <a:gd name="adj5" fmla="val -276689"/>
              <a:gd name="adj6" fmla="val 10269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a:t>
            </a:r>
            <a:r>
              <a:rPr lang="en-US" altLang="ja-JP" dirty="0" smtClean="0">
                <a:solidFill>
                  <a:schemeClr val="tx1"/>
                </a:solidFill>
              </a:rPr>
              <a:t>90°</a:t>
            </a:r>
            <a:r>
              <a:rPr lang="ja-JP" altLang="en-US" dirty="0" smtClean="0">
                <a:solidFill>
                  <a:schemeClr val="tx1"/>
                </a:solidFill>
              </a:rPr>
              <a:t>−）俯角</a:t>
            </a:r>
            <a:r>
              <a:rPr lang="en-US" altLang="ja-JP" dirty="0" smtClean="0">
                <a:solidFill>
                  <a:schemeClr val="tx1"/>
                </a:solidFill>
              </a:rPr>
              <a:t> 30</a:t>
            </a:r>
            <a:r>
              <a:rPr lang="ja-JP" altLang="en-US" dirty="0" smtClean="0">
                <a:solidFill>
                  <a:schemeClr val="tx1"/>
                </a:solidFill>
              </a:rPr>
              <a:t>度</a:t>
            </a:r>
            <a:endParaRPr kumimoji="1" lang="ja-JP" altLang="en-US" dirty="0">
              <a:solidFill>
                <a:schemeClr val="tx1"/>
              </a:solidFill>
            </a:endParaRPr>
          </a:p>
        </p:txBody>
      </p:sp>
    </p:spTree>
    <p:extLst>
      <p:ext uri="{BB962C8B-B14F-4D97-AF65-F5344CB8AC3E}">
        <p14:creationId xmlns:p14="http://schemas.microsoft.com/office/powerpoint/2010/main" val="11937083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どんなデータか</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27</a:t>
            </a:fld>
            <a:endParaRPr lang="en-US" altLang="ja-JP" dirty="0"/>
          </a:p>
        </p:txBody>
      </p:sp>
      <p:pic>
        <p:nvPicPr>
          <p:cNvPr id="4" name="図 3"/>
          <p:cNvPicPr>
            <a:picLocks noChangeAspect="1"/>
          </p:cNvPicPr>
          <p:nvPr/>
        </p:nvPicPr>
        <p:blipFill>
          <a:blip r:embed="rId2"/>
          <a:stretch>
            <a:fillRect/>
          </a:stretch>
        </p:blipFill>
        <p:spPr>
          <a:xfrm>
            <a:off x="0" y="764704"/>
            <a:ext cx="9144000" cy="5747113"/>
          </a:xfrm>
          <a:prstGeom prst="rect">
            <a:avLst/>
          </a:prstGeom>
        </p:spPr>
      </p:pic>
      <p:sp>
        <p:nvSpPr>
          <p:cNvPr id="5" name="線吹き出し 2 (枠付き) 4"/>
          <p:cNvSpPr/>
          <p:nvPr/>
        </p:nvSpPr>
        <p:spPr>
          <a:xfrm>
            <a:off x="5940152" y="908720"/>
            <a:ext cx="2952328" cy="3240360"/>
          </a:xfrm>
          <a:prstGeom prst="borderCallout2">
            <a:avLst>
              <a:gd name="adj1" fmla="val 18750"/>
              <a:gd name="adj2" fmla="val -8333"/>
              <a:gd name="adj3" fmla="val 18750"/>
              <a:gd name="adj4" fmla="val -16667"/>
              <a:gd name="adj5" fmla="val 70269"/>
              <a:gd name="adj6" fmla="val -41182"/>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ベクトルタイルは</a:t>
            </a:r>
            <a:endParaRPr kumimoji="1" lang="en-US" altLang="ja-JP" dirty="0" smtClean="0">
              <a:solidFill>
                <a:schemeClr val="tx1"/>
              </a:solidFill>
            </a:endParaRPr>
          </a:p>
          <a:p>
            <a:pPr algn="ctr"/>
            <a:r>
              <a:rPr kumimoji="1" lang="ja-JP" altLang="en-US" dirty="0" smtClean="0">
                <a:solidFill>
                  <a:schemeClr val="tx1"/>
                </a:solidFill>
              </a:rPr>
              <a:t>地球地図日本</a:t>
            </a:r>
            <a:r>
              <a:rPr kumimoji="1" lang="en-US" altLang="ja-JP" dirty="0" smtClean="0">
                <a:solidFill>
                  <a:schemeClr val="tx1"/>
                </a:solidFill>
              </a:rPr>
              <a:t> 2.2</a:t>
            </a:r>
          </a:p>
          <a:p>
            <a:pPr algn="ctr"/>
            <a:endParaRPr kumimoji="1" lang="en-US" altLang="ja-JP" dirty="0" smtClean="0">
              <a:solidFill>
                <a:schemeClr val="tx1"/>
              </a:solidFill>
            </a:endParaRPr>
          </a:p>
          <a:p>
            <a:r>
              <a:rPr lang="ja-JP" altLang="en-US" dirty="0" smtClean="0">
                <a:solidFill>
                  <a:schemeClr val="tx1"/>
                </a:solidFill>
                <a:latin typeface="MS PMincho" charset="-128"/>
                <a:ea typeface="MS PMincho" charset="-128"/>
                <a:cs typeface="MS PMincho" charset="-128"/>
              </a:rPr>
              <a:t>地球</a:t>
            </a:r>
            <a:r>
              <a:rPr lang="ja-JP" altLang="en-US" dirty="0">
                <a:solidFill>
                  <a:schemeClr val="tx1"/>
                </a:solidFill>
                <a:latin typeface="MS PMincho" charset="-128"/>
                <a:ea typeface="MS PMincho" charset="-128"/>
                <a:cs typeface="MS PMincho" charset="-128"/>
              </a:rPr>
              <a:t>地図日本</a:t>
            </a:r>
            <a:r>
              <a:rPr lang="en-US" altLang="ja-JP" dirty="0">
                <a:solidFill>
                  <a:schemeClr val="tx1"/>
                </a:solidFill>
                <a:latin typeface="MS PMincho" charset="-128"/>
                <a:ea typeface="MS PMincho" charset="-128"/>
                <a:cs typeface="MS PMincho" charset="-128"/>
              </a:rPr>
              <a:t>(</a:t>
            </a:r>
            <a:r>
              <a:rPr lang="ja-JP" altLang="en-US" dirty="0">
                <a:solidFill>
                  <a:schemeClr val="tx1"/>
                </a:solidFill>
                <a:latin typeface="MS PMincho" charset="-128"/>
                <a:ea typeface="MS PMincho" charset="-128"/>
                <a:cs typeface="MS PMincho" charset="-128"/>
              </a:rPr>
              <a:t>国土地理院技術資料</a:t>
            </a:r>
            <a:r>
              <a:rPr lang="en-US" altLang="ja-JP" dirty="0">
                <a:solidFill>
                  <a:schemeClr val="tx1"/>
                </a:solidFill>
                <a:latin typeface="MS PMincho" charset="-128"/>
                <a:ea typeface="MS PMincho" charset="-128"/>
                <a:cs typeface="MS PMincho" charset="-128"/>
              </a:rPr>
              <a:t>D</a:t>
            </a:r>
            <a:r>
              <a:rPr lang="ja-JP" altLang="en-US" dirty="0">
                <a:solidFill>
                  <a:schemeClr val="tx1"/>
                </a:solidFill>
                <a:latin typeface="MS PMincho" charset="-128"/>
                <a:ea typeface="MS PMincho" charset="-128"/>
                <a:cs typeface="MS PMincho" charset="-128"/>
              </a:rPr>
              <a:t>・</a:t>
            </a:r>
            <a:r>
              <a:rPr lang="en-US" altLang="ja-JP" dirty="0">
                <a:solidFill>
                  <a:schemeClr val="tx1"/>
                </a:solidFill>
                <a:latin typeface="MS PMincho" charset="-128"/>
                <a:ea typeface="MS PMincho" charset="-128"/>
                <a:cs typeface="MS PMincho" charset="-128"/>
              </a:rPr>
              <a:t>1-No.576)</a:t>
            </a:r>
            <a:r>
              <a:rPr lang="ja-JP" altLang="en-US" dirty="0">
                <a:solidFill>
                  <a:schemeClr val="tx1"/>
                </a:solidFill>
                <a:latin typeface="MS PMincho" charset="-128"/>
                <a:ea typeface="MS PMincho" charset="-128"/>
                <a:cs typeface="MS PMincho" charset="-128"/>
              </a:rPr>
              <a:t>は、日本の範囲をカバーしており、「地球地図」の一部を構成するものです</a:t>
            </a:r>
            <a:r>
              <a:rPr lang="ja-JP" altLang="en-US" dirty="0" smtClean="0">
                <a:solidFill>
                  <a:schemeClr val="tx1"/>
                </a:solidFill>
                <a:latin typeface="MS PMincho" charset="-128"/>
                <a:ea typeface="MS PMincho" charset="-128"/>
                <a:cs typeface="MS PMincho" charset="-128"/>
              </a:rPr>
              <a:t>。本データ</a:t>
            </a:r>
            <a:r>
              <a:rPr lang="ja-JP" altLang="en-US" dirty="0">
                <a:solidFill>
                  <a:schemeClr val="tx1"/>
                </a:solidFill>
                <a:latin typeface="MS PMincho" charset="-128"/>
                <a:ea typeface="MS PMincho" charset="-128"/>
                <a:cs typeface="MS PMincho" charset="-128"/>
              </a:rPr>
              <a:t>には、「国土地理院コンテンツ利用規約」が適用されます。 </a:t>
            </a:r>
            <a:endParaRPr kumimoji="1" lang="en-US" altLang="ja-JP" dirty="0" smtClean="0">
              <a:solidFill>
                <a:schemeClr val="tx1"/>
              </a:solidFill>
              <a:latin typeface="MS PMincho" charset="-128"/>
              <a:ea typeface="MS PMincho" charset="-128"/>
              <a:cs typeface="MS PMincho" charset="-128"/>
            </a:endParaRPr>
          </a:p>
        </p:txBody>
      </p:sp>
      <p:sp>
        <p:nvSpPr>
          <p:cNvPr id="6" name="線吹き出し 2 (枠付き) 5"/>
          <p:cNvSpPr/>
          <p:nvPr/>
        </p:nvSpPr>
        <p:spPr>
          <a:xfrm>
            <a:off x="1187624" y="5445224"/>
            <a:ext cx="2952328" cy="792088"/>
          </a:xfrm>
          <a:prstGeom prst="borderCallout2">
            <a:avLst>
              <a:gd name="adj1" fmla="val 18750"/>
              <a:gd name="adj2" fmla="val -8333"/>
              <a:gd name="adj3" fmla="val 18750"/>
              <a:gd name="adj4" fmla="val -16667"/>
              <a:gd name="adj5" fmla="val -407309"/>
              <a:gd name="adj6" fmla="val -11500"/>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衛星画像は</a:t>
            </a:r>
            <a:endParaRPr kumimoji="1" lang="en-US" altLang="ja-JP" dirty="0" smtClean="0">
              <a:solidFill>
                <a:schemeClr val="tx1"/>
              </a:solidFill>
            </a:endParaRPr>
          </a:p>
          <a:p>
            <a:pPr algn="ctr"/>
            <a:r>
              <a:rPr lang="en-US" altLang="ja-JP" dirty="0" err="1" smtClean="0">
                <a:solidFill>
                  <a:schemeClr val="tx1"/>
                </a:solidFill>
              </a:rPr>
              <a:t>mapbox</a:t>
            </a:r>
            <a:r>
              <a:rPr lang="en-US" altLang="ja-JP" dirty="0" smtClean="0">
                <a:solidFill>
                  <a:schemeClr val="tx1"/>
                </a:solidFill>
              </a:rPr>
              <a:t>/satellite-v9</a:t>
            </a:r>
            <a:endParaRPr kumimoji="1" lang="en-US" altLang="ja-JP" dirty="0" smtClean="0">
              <a:solidFill>
                <a:schemeClr val="tx1"/>
              </a:solidFill>
            </a:endParaRPr>
          </a:p>
        </p:txBody>
      </p:sp>
    </p:spTree>
    <p:extLst>
      <p:ext uri="{BB962C8B-B14F-4D97-AF65-F5344CB8AC3E}">
        <p14:creationId xmlns:p14="http://schemas.microsoft.com/office/powerpoint/2010/main" val="5016201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 </a:t>
            </a:r>
            <a:r>
              <a:rPr kumimoji="1" lang="ja-JP" altLang="en-US" dirty="0" smtClean="0"/>
              <a:t>コードを</a:t>
            </a:r>
            <a:r>
              <a:rPr kumimoji="1" lang="en-US" altLang="ja-JP" dirty="0" smtClean="0"/>
              <a:t> gist </a:t>
            </a:r>
            <a:r>
              <a:rPr kumimoji="1" lang="ja-JP" altLang="en-US" dirty="0" smtClean="0"/>
              <a:t>にコピー（</a:t>
            </a:r>
            <a:r>
              <a:rPr kumimoji="1" lang="en-US" altLang="ja-JP" dirty="0" smtClean="0"/>
              <a:t>1</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57200" y="620688"/>
            <a:ext cx="8229600" cy="477069"/>
          </a:xfrm>
        </p:spPr>
        <p:txBody>
          <a:bodyPr/>
          <a:lstStyle/>
          <a:p>
            <a:pPr marL="0" indent="0">
              <a:buNone/>
            </a:pPr>
            <a:r>
              <a:rPr lang="en-US" altLang="ja-JP" sz="2000" dirty="0">
                <a:hlinkClick r:id="rId2"/>
              </a:rPr>
              <a:t>https://github.com/globalmaps-vt/demo/blob/master/mapboxgl/jp22.html</a:t>
            </a:r>
            <a:endParaRPr lang="en-US" altLang="ja-JP" sz="2000"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28</a:t>
            </a:fld>
            <a:endParaRPr lang="en-US" altLang="ja-JP"/>
          </a:p>
        </p:txBody>
      </p:sp>
      <p:pic>
        <p:nvPicPr>
          <p:cNvPr id="5" name="図 4"/>
          <p:cNvPicPr>
            <a:picLocks noChangeAspect="1"/>
          </p:cNvPicPr>
          <p:nvPr/>
        </p:nvPicPr>
        <p:blipFill>
          <a:blip r:embed="rId3"/>
          <a:stretch>
            <a:fillRect/>
          </a:stretch>
        </p:blipFill>
        <p:spPr>
          <a:xfrm>
            <a:off x="0" y="1196752"/>
            <a:ext cx="9144000" cy="4117527"/>
          </a:xfrm>
          <a:prstGeom prst="rect">
            <a:avLst/>
          </a:prstGeom>
        </p:spPr>
      </p:pic>
      <p:sp>
        <p:nvSpPr>
          <p:cNvPr id="6" name="円/楕円 5"/>
          <p:cNvSpPr/>
          <p:nvPr/>
        </p:nvSpPr>
        <p:spPr>
          <a:xfrm>
            <a:off x="6228184" y="3356992"/>
            <a:ext cx="864096"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a:stretch>
            <a:fillRect/>
          </a:stretch>
        </p:blipFill>
        <p:spPr>
          <a:xfrm>
            <a:off x="5528547" y="4149080"/>
            <a:ext cx="3265931" cy="2491451"/>
          </a:xfrm>
          <a:prstGeom prst="rect">
            <a:avLst/>
          </a:prstGeom>
        </p:spPr>
      </p:pic>
      <p:sp>
        <p:nvSpPr>
          <p:cNvPr id="8" name="線吹き出し 2 (枠付き) 7"/>
          <p:cNvSpPr/>
          <p:nvPr/>
        </p:nvSpPr>
        <p:spPr>
          <a:xfrm>
            <a:off x="3509962" y="2240868"/>
            <a:ext cx="2304256" cy="1187710"/>
          </a:xfrm>
          <a:prstGeom prst="borderCallout2">
            <a:avLst>
              <a:gd name="adj1" fmla="val 33257"/>
              <a:gd name="adj2" fmla="val 101898"/>
              <a:gd name="adj3" fmla="val 33447"/>
              <a:gd name="adj4" fmla="val 118366"/>
              <a:gd name="adj5" fmla="val 97385"/>
              <a:gd name="adj6" fmla="val 13686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solidFill>
                  <a:schemeClr val="tx1"/>
                </a:solidFill>
              </a:rPr>
              <a:t>Raw </a:t>
            </a:r>
            <a:r>
              <a:rPr lang="ja-JP" altLang="en-US" dirty="0" smtClean="0">
                <a:solidFill>
                  <a:schemeClr val="tx1"/>
                </a:solidFill>
              </a:rPr>
              <a:t>をクリックして、</a:t>
            </a:r>
            <a:endParaRPr lang="en-US" altLang="ja-JP" dirty="0" smtClean="0">
              <a:solidFill>
                <a:schemeClr val="tx1"/>
              </a:solidFill>
            </a:endParaRPr>
          </a:p>
          <a:p>
            <a:r>
              <a:rPr kumimoji="1" lang="ja-JP" altLang="en-US" dirty="0" smtClean="0">
                <a:solidFill>
                  <a:schemeClr val="tx1"/>
                </a:solidFill>
              </a:rPr>
              <a:t>出てきたコードを</a:t>
            </a:r>
            <a:endParaRPr kumimoji="1" lang="en-US" altLang="ja-JP" dirty="0" smtClean="0">
              <a:solidFill>
                <a:schemeClr val="tx1"/>
              </a:solidFill>
            </a:endParaRPr>
          </a:p>
          <a:p>
            <a:r>
              <a:rPr lang="ja-JP" altLang="en-US" dirty="0" smtClean="0">
                <a:solidFill>
                  <a:schemeClr val="tx1"/>
                </a:solidFill>
              </a:rPr>
              <a:t>「すべて選択」→</a:t>
            </a:r>
            <a:endParaRPr lang="en-US" altLang="ja-JP" dirty="0" smtClean="0">
              <a:solidFill>
                <a:schemeClr val="tx1"/>
              </a:solidFill>
            </a:endParaRPr>
          </a:p>
          <a:p>
            <a:r>
              <a:rPr lang="ja-JP" altLang="en-US" dirty="0" smtClean="0">
                <a:solidFill>
                  <a:schemeClr val="tx1"/>
                </a:solidFill>
              </a:rPr>
              <a:t>「コピー」</a:t>
            </a:r>
            <a:endParaRPr kumimoji="1" lang="ja-JP" altLang="en-US" dirty="0">
              <a:solidFill>
                <a:schemeClr val="tx1"/>
              </a:solidFill>
            </a:endParaRPr>
          </a:p>
        </p:txBody>
      </p:sp>
    </p:spTree>
    <p:extLst>
      <p:ext uri="{BB962C8B-B14F-4D97-AF65-F5344CB8AC3E}">
        <p14:creationId xmlns:p14="http://schemas.microsoft.com/office/powerpoint/2010/main" val="750290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0" y="929723"/>
            <a:ext cx="9144000" cy="5865275"/>
          </a:xfrm>
          <a:prstGeom prst="rect">
            <a:avLst/>
          </a:prstGeom>
        </p:spPr>
      </p:pic>
      <p:sp>
        <p:nvSpPr>
          <p:cNvPr id="2" name="タイトル 1"/>
          <p:cNvSpPr>
            <a:spLocks noGrp="1"/>
          </p:cNvSpPr>
          <p:nvPr>
            <p:ph type="title"/>
          </p:nvPr>
        </p:nvSpPr>
        <p:spPr>
          <a:xfrm>
            <a:off x="0" y="-27384"/>
            <a:ext cx="7019925" cy="476250"/>
          </a:xfrm>
        </p:spPr>
        <p:txBody>
          <a:bodyPr/>
          <a:lstStyle/>
          <a:p>
            <a:r>
              <a:rPr kumimoji="1" lang="en-US" altLang="ja-JP" dirty="0" smtClean="0"/>
              <a:t>Hands-on: </a:t>
            </a:r>
            <a:r>
              <a:rPr kumimoji="1" lang="ja-JP" altLang="en-US" dirty="0" smtClean="0"/>
              <a:t>コードを</a:t>
            </a:r>
            <a:r>
              <a:rPr kumimoji="1" lang="en-US" altLang="ja-JP" dirty="0" smtClean="0"/>
              <a:t> gist </a:t>
            </a:r>
            <a:r>
              <a:rPr kumimoji="1" lang="ja-JP" altLang="en-US" dirty="0" smtClean="0"/>
              <a:t>にコピー（</a:t>
            </a:r>
            <a:r>
              <a:rPr lang="en-US" altLang="ja-JP" dirty="0" smtClean="0"/>
              <a:t>2</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107504" y="575667"/>
            <a:ext cx="8229600" cy="477069"/>
          </a:xfrm>
        </p:spPr>
        <p:txBody>
          <a:bodyPr/>
          <a:lstStyle/>
          <a:p>
            <a:pPr marL="0" indent="0">
              <a:buNone/>
            </a:pPr>
            <a:r>
              <a:rPr lang="en-US" altLang="ja-JP" sz="2000" dirty="0">
                <a:hlinkClick r:id="rId3"/>
              </a:rPr>
              <a:t>https://</a:t>
            </a:r>
            <a:r>
              <a:rPr lang="en-US" altLang="ja-JP" sz="2000" dirty="0" smtClean="0">
                <a:hlinkClick r:id="rId3"/>
              </a:rPr>
              <a:t>gist.github.com</a:t>
            </a:r>
            <a:endParaRPr lang="en-US" altLang="ja-JP" sz="2000" dirty="0" smtClean="0"/>
          </a:p>
          <a:p>
            <a:pPr marL="0" indent="0">
              <a:buNone/>
            </a:pPr>
            <a:endParaRPr kumimoji="1" lang="ja-JP" altLang="en-US" sz="20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29</a:t>
            </a:fld>
            <a:endParaRPr lang="en-US" altLang="ja-JP"/>
          </a:p>
        </p:txBody>
      </p:sp>
      <p:sp>
        <p:nvSpPr>
          <p:cNvPr id="8" name="線吹き出し 2 (枠付き) 7"/>
          <p:cNvSpPr/>
          <p:nvPr/>
        </p:nvSpPr>
        <p:spPr>
          <a:xfrm>
            <a:off x="1403648" y="1988840"/>
            <a:ext cx="1944216" cy="531902"/>
          </a:xfrm>
          <a:prstGeom prst="borderCallout2">
            <a:avLst>
              <a:gd name="adj1" fmla="val 36714"/>
              <a:gd name="adj2" fmla="val -65"/>
              <a:gd name="adj3" fmla="val 35835"/>
              <a:gd name="adj4" fmla="val -13911"/>
              <a:gd name="adj5" fmla="val 142751"/>
              <a:gd name="adj6" fmla="val -2351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err="1" smtClean="0">
                <a:solidFill>
                  <a:schemeClr val="tx1"/>
                </a:solidFill>
              </a:rPr>
              <a:t>index.html</a:t>
            </a:r>
            <a:r>
              <a:rPr lang="en-US" altLang="ja-JP" dirty="0" smtClean="0">
                <a:solidFill>
                  <a:schemeClr val="tx1"/>
                </a:solidFill>
              </a:rPr>
              <a:t> </a:t>
            </a:r>
            <a:r>
              <a:rPr lang="ja-JP" altLang="en-US" dirty="0" smtClean="0">
                <a:solidFill>
                  <a:schemeClr val="tx1"/>
                </a:solidFill>
              </a:rPr>
              <a:t>と入力</a:t>
            </a:r>
            <a:endParaRPr kumimoji="1" lang="ja-JP" altLang="en-US" dirty="0">
              <a:solidFill>
                <a:schemeClr val="tx1"/>
              </a:solidFill>
            </a:endParaRPr>
          </a:p>
        </p:txBody>
      </p:sp>
      <p:sp>
        <p:nvSpPr>
          <p:cNvPr id="10" name="円/楕円 9"/>
          <p:cNvSpPr/>
          <p:nvPr/>
        </p:nvSpPr>
        <p:spPr>
          <a:xfrm>
            <a:off x="160460" y="2708920"/>
            <a:ext cx="864096"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7558088" y="6362950"/>
            <a:ext cx="1585912"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線吹き出し 2 (枠付き) 11"/>
          <p:cNvSpPr/>
          <p:nvPr/>
        </p:nvSpPr>
        <p:spPr>
          <a:xfrm>
            <a:off x="4222304" y="3330458"/>
            <a:ext cx="3446040" cy="531902"/>
          </a:xfrm>
          <a:prstGeom prst="borderCallout2">
            <a:avLst>
              <a:gd name="adj1" fmla="val 36714"/>
              <a:gd name="adj2" fmla="val -65"/>
              <a:gd name="adj3" fmla="val 35835"/>
              <a:gd name="adj4" fmla="val -13911"/>
              <a:gd name="adj5" fmla="val 142751"/>
              <a:gd name="adj6" fmla="val -2351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mtClean="0">
                <a:solidFill>
                  <a:schemeClr val="tx1"/>
                </a:solidFill>
              </a:rPr>
              <a:t>このテキストフィールドにペースト</a:t>
            </a:r>
            <a:endParaRPr kumimoji="1" lang="ja-JP" altLang="en-US" dirty="0">
              <a:solidFill>
                <a:schemeClr val="tx1"/>
              </a:solidFill>
            </a:endParaRPr>
          </a:p>
        </p:txBody>
      </p:sp>
      <p:sp>
        <p:nvSpPr>
          <p:cNvPr id="13" name="円/楕円 12"/>
          <p:cNvSpPr/>
          <p:nvPr/>
        </p:nvSpPr>
        <p:spPr>
          <a:xfrm>
            <a:off x="467544" y="3395581"/>
            <a:ext cx="4261916" cy="25294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線吹き出し 2 (枠付き) 14"/>
          <p:cNvSpPr/>
          <p:nvPr/>
        </p:nvSpPr>
        <p:spPr>
          <a:xfrm>
            <a:off x="5979852" y="5604732"/>
            <a:ext cx="963140" cy="531902"/>
          </a:xfrm>
          <a:prstGeom prst="borderCallout2">
            <a:avLst>
              <a:gd name="adj1" fmla="val 34326"/>
              <a:gd name="adj2" fmla="val 96193"/>
              <a:gd name="adj3" fmla="val 35835"/>
              <a:gd name="adj4" fmla="val 140366"/>
              <a:gd name="adj5" fmla="val 145139"/>
              <a:gd name="adj6" fmla="val 230973"/>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mtClean="0">
                <a:solidFill>
                  <a:schemeClr val="tx1"/>
                </a:solidFill>
              </a:rPr>
              <a:t>クリック</a:t>
            </a:r>
            <a:endParaRPr kumimoji="1" lang="ja-JP" altLang="en-US" dirty="0">
              <a:solidFill>
                <a:schemeClr val="tx1"/>
              </a:solidFill>
            </a:endParaRPr>
          </a:p>
        </p:txBody>
      </p:sp>
    </p:spTree>
    <p:extLst>
      <p:ext uri="{BB962C8B-B14F-4D97-AF65-F5344CB8AC3E}">
        <p14:creationId xmlns:p14="http://schemas.microsoft.com/office/powerpoint/2010/main" val="1464100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A70B2C9-D1C4-7F47-A61D-0269AE79F16A}" type="slidenum">
              <a:rPr lang="en-US" altLang="ja-JP" smtClean="0"/>
              <a:pPr/>
              <a:t>3</a:t>
            </a:fld>
            <a:endParaRPr lang="en-US" altLang="ja-JP"/>
          </a:p>
        </p:txBody>
      </p:sp>
      <p:pic>
        <p:nvPicPr>
          <p:cNvPr id="3" name="図 2"/>
          <p:cNvPicPr>
            <a:picLocks noChangeAspect="1"/>
          </p:cNvPicPr>
          <p:nvPr/>
        </p:nvPicPr>
        <p:blipFill>
          <a:blip r:embed="rId2"/>
          <a:stretch>
            <a:fillRect/>
          </a:stretch>
        </p:blipFill>
        <p:spPr>
          <a:xfrm>
            <a:off x="35496" y="1556792"/>
            <a:ext cx="2880320" cy="4349476"/>
          </a:xfrm>
          <a:prstGeom prst="rect">
            <a:avLst/>
          </a:prstGeom>
        </p:spPr>
      </p:pic>
      <p:sp>
        <p:nvSpPr>
          <p:cNvPr id="4" name="テキスト ボックス 3"/>
          <p:cNvSpPr txBox="1"/>
          <p:nvPr/>
        </p:nvSpPr>
        <p:spPr>
          <a:xfrm>
            <a:off x="2855123" y="2348880"/>
            <a:ext cx="6109365" cy="2123658"/>
          </a:xfrm>
          <a:prstGeom prst="rect">
            <a:avLst/>
          </a:prstGeom>
          <a:noFill/>
        </p:spPr>
        <p:txBody>
          <a:bodyPr wrap="none" rtlCol="0">
            <a:spAutoFit/>
          </a:bodyPr>
          <a:lstStyle/>
          <a:p>
            <a:r>
              <a:rPr kumimoji="1" lang="ja-JP" altLang="en-US" sz="6600" dirty="0" smtClean="0">
                <a:latin typeface="HGMaruGothicMPRO" charset="-128"/>
                <a:ea typeface="HGMaruGothicMPRO" charset="-128"/>
                <a:cs typeface="HGMaruGothicMPRO" charset="-128"/>
              </a:rPr>
              <a:t>やや急造</a:t>
            </a:r>
            <a:endParaRPr kumimoji="1" lang="en-US" altLang="ja-JP" sz="6600" dirty="0" smtClean="0">
              <a:latin typeface="HGMaruGothicMPRO" charset="-128"/>
              <a:ea typeface="HGMaruGothicMPRO" charset="-128"/>
              <a:cs typeface="HGMaruGothicMPRO" charset="-128"/>
            </a:endParaRPr>
          </a:p>
          <a:p>
            <a:r>
              <a:rPr kumimoji="1" lang="ja-JP" altLang="en-US" sz="6600" dirty="0" smtClean="0">
                <a:latin typeface="HGMaruGothicMPRO" charset="-128"/>
                <a:ea typeface="HGMaruGothicMPRO" charset="-128"/>
                <a:cs typeface="HGMaruGothicMPRO" charset="-128"/>
              </a:rPr>
              <a:t>いつでも質問を</a:t>
            </a:r>
            <a:endParaRPr kumimoji="1" lang="ja-JP" altLang="en-US" sz="6600" dirty="0">
              <a:latin typeface="HGMaruGothicMPRO" charset="-128"/>
              <a:ea typeface="HGMaruGothicMPRO" charset="-128"/>
              <a:cs typeface="HGMaruGothicMPRO" charset="-128"/>
            </a:endParaRPr>
          </a:p>
        </p:txBody>
      </p:sp>
    </p:spTree>
    <p:extLst>
      <p:ext uri="{BB962C8B-B14F-4D97-AF65-F5344CB8AC3E}">
        <p14:creationId xmlns:p14="http://schemas.microsoft.com/office/powerpoint/2010/main" val="720859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bl.ocks.org</a:t>
            </a:r>
            <a:r>
              <a:rPr kumimoji="1" lang="en-US" altLang="ja-JP" dirty="0" smtClean="0"/>
              <a:t> </a:t>
            </a:r>
            <a:r>
              <a:rPr kumimoji="1" lang="ja-JP" altLang="en-US" dirty="0" smtClean="0"/>
              <a:t>で見る</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30</a:t>
            </a:fld>
            <a:endParaRPr lang="en-US" altLang="ja-JP"/>
          </a:p>
        </p:txBody>
      </p:sp>
      <p:pic>
        <p:nvPicPr>
          <p:cNvPr id="4" name="図 3"/>
          <p:cNvPicPr>
            <a:picLocks noChangeAspect="1"/>
          </p:cNvPicPr>
          <p:nvPr/>
        </p:nvPicPr>
        <p:blipFill>
          <a:blip r:embed="rId2"/>
          <a:stretch>
            <a:fillRect/>
          </a:stretch>
        </p:blipFill>
        <p:spPr>
          <a:xfrm>
            <a:off x="107504" y="620688"/>
            <a:ext cx="5832648" cy="2487283"/>
          </a:xfrm>
          <a:prstGeom prst="rect">
            <a:avLst/>
          </a:prstGeom>
          <a:noFill/>
          <a:ln>
            <a:solidFill>
              <a:schemeClr val="tx1"/>
            </a:solidFill>
          </a:ln>
        </p:spPr>
      </p:pic>
      <p:sp>
        <p:nvSpPr>
          <p:cNvPr id="5" name="線吹き出し 2 (枠付き) 4"/>
          <p:cNvSpPr/>
          <p:nvPr/>
        </p:nvSpPr>
        <p:spPr>
          <a:xfrm>
            <a:off x="5580112" y="872160"/>
            <a:ext cx="3446040" cy="1984337"/>
          </a:xfrm>
          <a:prstGeom prst="borderCallout2">
            <a:avLst>
              <a:gd name="adj1" fmla="val 36714"/>
              <a:gd name="adj2" fmla="val -65"/>
              <a:gd name="adj3" fmla="val 35835"/>
              <a:gd name="adj4" fmla="val -13911"/>
              <a:gd name="adj5" fmla="val 63081"/>
              <a:gd name="adj6" fmla="val -27939"/>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smtClean="0">
                <a:solidFill>
                  <a:schemeClr val="tx1"/>
                </a:solidFill>
              </a:rPr>
              <a:t>前のスライドの操作で得たページの</a:t>
            </a:r>
            <a:r>
              <a:rPr lang="en-US" altLang="ja-JP" dirty="0" smtClean="0">
                <a:solidFill>
                  <a:schemeClr val="tx1"/>
                </a:solidFill>
              </a:rPr>
              <a:t>URL </a:t>
            </a:r>
            <a:r>
              <a:rPr lang="ja-JP" altLang="en-US" dirty="0" smtClean="0">
                <a:solidFill>
                  <a:schemeClr val="tx1"/>
                </a:solidFill>
              </a:rPr>
              <a:t>（例：</a:t>
            </a:r>
            <a:r>
              <a:rPr lang="en-US" altLang="ja-JP" dirty="0">
                <a:solidFill>
                  <a:schemeClr val="tx1"/>
                </a:solidFill>
              </a:rPr>
              <a:t> </a:t>
            </a:r>
            <a:r>
              <a:rPr lang="en-US" altLang="ja-JP" dirty="0">
                <a:solidFill>
                  <a:schemeClr val="tx1"/>
                </a:solidFill>
                <a:hlinkClick r:id="rId3"/>
              </a:rPr>
              <a:t>https://</a:t>
            </a:r>
            <a:r>
              <a:rPr lang="en-US" altLang="ja-JP" dirty="0" smtClean="0">
                <a:solidFill>
                  <a:schemeClr val="tx1"/>
                </a:solidFill>
                <a:hlinkClick r:id="rId3"/>
              </a:rPr>
              <a:t>gist.github.com/hfu/05e186f0f54dc98b5ead9e673b4ac04d</a:t>
            </a:r>
            <a:r>
              <a:rPr lang="ja-JP" altLang="en-US" dirty="0" smtClean="0">
                <a:solidFill>
                  <a:schemeClr val="tx1"/>
                </a:solidFill>
              </a:rPr>
              <a:t>）</a:t>
            </a:r>
            <a:r>
              <a:rPr lang="en-US" altLang="ja-JP" dirty="0" smtClean="0">
                <a:solidFill>
                  <a:schemeClr val="tx1"/>
                </a:solidFill>
              </a:rPr>
              <a:t> </a:t>
            </a:r>
            <a:r>
              <a:rPr lang="ja-JP" altLang="en-US" dirty="0" smtClean="0">
                <a:solidFill>
                  <a:schemeClr val="tx1"/>
                </a:solidFill>
              </a:rPr>
              <a:t>の</a:t>
            </a:r>
            <a:r>
              <a:rPr lang="en-US" altLang="ja-JP" dirty="0" smtClean="0">
                <a:solidFill>
                  <a:schemeClr val="tx1"/>
                </a:solidFill>
              </a:rPr>
              <a:t> </a:t>
            </a:r>
            <a:r>
              <a:rPr lang="en-US" altLang="ja-JP" dirty="0" err="1" smtClean="0">
                <a:solidFill>
                  <a:schemeClr val="tx1"/>
                </a:solidFill>
              </a:rPr>
              <a:t>gist.github.com</a:t>
            </a:r>
            <a:r>
              <a:rPr lang="en-US" altLang="ja-JP" dirty="0" smtClean="0">
                <a:solidFill>
                  <a:schemeClr val="tx1"/>
                </a:solidFill>
              </a:rPr>
              <a:t> </a:t>
            </a:r>
            <a:r>
              <a:rPr lang="ja-JP" altLang="en-US" dirty="0" smtClean="0">
                <a:solidFill>
                  <a:schemeClr val="tx1"/>
                </a:solidFill>
              </a:rPr>
              <a:t>を</a:t>
            </a:r>
            <a:r>
              <a:rPr lang="en-US" altLang="ja-JP" dirty="0" smtClean="0">
                <a:solidFill>
                  <a:schemeClr val="tx1"/>
                </a:solidFill>
              </a:rPr>
              <a:t> </a:t>
            </a:r>
            <a:r>
              <a:rPr lang="en-US" altLang="ja-JP" dirty="0" err="1" smtClean="0">
                <a:solidFill>
                  <a:schemeClr val="tx1"/>
                </a:solidFill>
              </a:rPr>
              <a:t>bl.ocks.org</a:t>
            </a:r>
            <a:r>
              <a:rPr lang="en-US" altLang="ja-JP" dirty="0" smtClean="0">
                <a:solidFill>
                  <a:schemeClr val="tx1"/>
                </a:solidFill>
              </a:rPr>
              <a:t> </a:t>
            </a:r>
            <a:r>
              <a:rPr lang="ja-JP" altLang="en-US" dirty="0" smtClean="0">
                <a:solidFill>
                  <a:schemeClr val="tx1"/>
                </a:solidFill>
              </a:rPr>
              <a:t>に書き換えてロード</a:t>
            </a:r>
            <a:endParaRPr kumimoji="1" lang="ja-JP" altLang="en-US" dirty="0">
              <a:solidFill>
                <a:schemeClr val="tx1"/>
              </a:solidFill>
            </a:endParaRPr>
          </a:p>
        </p:txBody>
      </p:sp>
      <p:pic>
        <p:nvPicPr>
          <p:cNvPr id="7" name="図 6"/>
          <p:cNvPicPr>
            <a:picLocks noChangeAspect="1"/>
          </p:cNvPicPr>
          <p:nvPr/>
        </p:nvPicPr>
        <p:blipFill>
          <a:blip r:embed="rId4"/>
          <a:stretch>
            <a:fillRect/>
          </a:stretch>
        </p:blipFill>
        <p:spPr>
          <a:xfrm>
            <a:off x="2555776" y="3284984"/>
            <a:ext cx="6540310" cy="3493621"/>
          </a:xfrm>
          <a:prstGeom prst="rect">
            <a:avLst/>
          </a:prstGeom>
          <a:ln>
            <a:solidFill>
              <a:schemeClr val="tx1"/>
            </a:solidFill>
          </a:ln>
        </p:spPr>
      </p:pic>
      <p:sp>
        <p:nvSpPr>
          <p:cNvPr id="8" name="下矢印 7"/>
          <p:cNvSpPr/>
          <p:nvPr/>
        </p:nvSpPr>
        <p:spPr>
          <a:xfrm>
            <a:off x="4283968" y="2779294"/>
            <a:ext cx="720080" cy="572503"/>
          </a:xfrm>
          <a:prstGeom prst="down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線吹き出し 2 (枠付き) 8"/>
          <p:cNvSpPr/>
          <p:nvPr/>
        </p:nvSpPr>
        <p:spPr>
          <a:xfrm>
            <a:off x="107504" y="4149080"/>
            <a:ext cx="3446040" cy="1235994"/>
          </a:xfrm>
          <a:prstGeom prst="borderCallout2">
            <a:avLst>
              <a:gd name="adj1" fmla="val 38769"/>
              <a:gd name="adj2" fmla="val 100546"/>
              <a:gd name="adj3" fmla="val 38918"/>
              <a:gd name="adj4" fmla="val 112866"/>
              <a:gd name="adj5" fmla="val 85686"/>
              <a:gd name="adj6" fmla="val 13237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a:solidFill>
                  <a:schemeClr val="tx1"/>
                </a:solidFill>
                <a:hlinkClick r:id="rId5"/>
              </a:rPr>
              <a:t>https://</a:t>
            </a:r>
            <a:r>
              <a:rPr lang="en-US" altLang="ja-JP" dirty="0" smtClean="0">
                <a:solidFill>
                  <a:schemeClr val="tx1"/>
                </a:solidFill>
                <a:hlinkClick r:id="rId5"/>
              </a:rPr>
              <a:t>bl.ocks.org/hfu/05e186f0f54dc98b5ead9e673b4ac04d</a:t>
            </a:r>
            <a:r>
              <a:rPr lang="en-US" altLang="ja-JP" dirty="0" smtClean="0">
                <a:solidFill>
                  <a:schemeClr val="tx1"/>
                </a:solidFill>
              </a:rPr>
              <a:t> </a:t>
            </a:r>
            <a:endParaRPr kumimoji="1" lang="ja-JP" altLang="en-US" dirty="0">
              <a:solidFill>
                <a:schemeClr val="tx1"/>
              </a:solidFill>
            </a:endParaRPr>
          </a:p>
        </p:txBody>
      </p:sp>
      <p:sp>
        <p:nvSpPr>
          <p:cNvPr id="12" name="線吹き出し 2 (枠付き) 11"/>
          <p:cNvSpPr/>
          <p:nvPr/>
        </p:nvSpPr>
        <p:spPr>
          <a:xfrm>
            <a:off x="1115616" y="5510403"/>
            <a:ext cx="7704856" cy="1235994"/>
          </a:xfrm>
          <a:prstGeom prst="borderCallout2">
            <a:avLst>
              <a:gd name="adj1" fmla="val 39796"/>
              <a:gd name="adj2" fmla="val -857"/>
              <a:gd name="adj3" fmla="val 39946"/>
              <a:gd name="adj4" fmla="val -6860"/>
              <a:gd name="adj5" fmla="val -21176"/>
              <a:gd name="adj6" fmla="val -921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dirty="0" smtClean="0">
                <a:solidFill>
                  <a:schemeClr val="tx1"/>
                </a:solidFill>
              </a:rPr>
              <a:t>さらに、最後の長い文字列の前に</a:t>
            </a:r>
            <a:r>
              <a:rPr kumimoji="1" lang="en-US" altLang="ja-JP" dirty="0" smtClean="0">
                <a:solidFill>
                  <a:schemeClr val="tx1"/>
                </a:solidFill>
              </a:rPr>
              <a:t> raw/ </a:t>
            </a:r>
            <a:r>
              <a:rPr kumimoji="1" lang="ja-JP" altLang="en-US" dirty="0" smtClean="0">
                <a:solidFill>
                  <a:schemeClr val="tx1"/>
                </a:solidFill>
              </a:rPr>
              <a:t>を挿入する（</a:t>
            </a:r>
            <a:r>
              <a:rPr lang="en-US" altLang="ja-JP" dirty="0">
                <a:solidFill>
                  <a:schemeClr val="tx1"/>
                </a:solidFill>
                <a:hlinkClick r:id="rId6"/>
              </a:rPr>
              <a:t>https://</a:t>
            </a:r>
            <a:r>
              <a:rPr lang="en-US" altLang="ja-JP" dirty="0" smtClean="0">
                <a:solidFill>
                  <a:schemeClr val="tx1"/>
                </a:solidFill>
                <a:hlinkClick r:id="rId6"/>
              </a:rPr>
              <a:t>bl.ocks.org/hfu/raw/05e186f0f54dc98b5ead9e673b4ac04d</a:t>
            </a:r>
            <a:r>
              <a:rPr lang="en-US" altLang="ja-JP" dirty="0" smtClean="0">
                <a:solidFill>
                  <a:schemeClr val="tx1"/>
                </a:solidFill>
              </a:rPr>
              <a:t> </a:t>
            </a:r>
            <a:r>
              <a:rPr kumimoji="1" lang="ja-JP" altLang="en-US" dirty="0" smtClean="0">
                <a:solidFill>
                  <a:schemeClr val="tx1"/>
                </a:solidFill>
              </a:rPr>
              <a:t>）ことで、フルスクリーンに。地図状態が</a:t>
            </a:r>
            <a:r>
              <a:rPr kumimoji="1" lang="en-US" altLang="ja-JP" dirty="0" smtClean="0">
                <a:solidFill>
                  <a:schemeClr val="tx1"/>
                </a:solidFill>
              </a:rPr>
              <a:t> URL </a:t>
            </a:r>
            <a:r>
              <a:rPr kumimoji="1" lang="ja-JP" altLang="en-US" dirty="0" smtClean="0">
                <a:solidFill>
                  <a:schemeClr val="tx1"/>
                </a:solidFill>
              </a:rPr>
              <a:t>に反映されていることも確認できる。</a:t>
            </a:r>
            <a:endParaRPr kumimoji="1" lang="ja-JP" altLang="en-US" dirty="0">
              <a:solidFill>
                <a:schemeClr val="tx1"/>
              </a:solidFill>
            </a:endParaRPr>
          </a:p>
        </p:txBody>
      </p:sp>
    </p:spTree>
    <p:extLst>
      <p:ext uri="{BB962C8B-B14F-4D97-AF65-F5344CB8AC3E}">
        <p14:creationId xmlns:p14="http://schemas.microsoft.com/office/powerpoint/2010/main" val="1166958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a:t>
            </a:r>
            <a:endParaRPr kumimoji="1" lang="ja-JP" altLang="en-US" dirty="0"/>
          </a:p>
        </p:txBody>
      </p:sp>
      <p:sp>
        <p:nvSpPr>
          <p:cNvPr id="3" name="コンテンツ プレースホルダー 2"/>
          <p:cNvSpPr>
            <a:spLocks noGrp="1"/>
          </p:cNvSpPr>
          <p:nvPr>
            <p:ph idx="1"/>
          </p:nvPr>
        </p:nvSpPr>
        <p:spPr>
          <a:xfrm>
            <a:off x="457200" y="836712"/>
            <a:ext cx="8229600" cy="56166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4000" dirty="0" smtClean="0"/>
              <a:t>まず、ここまで再現してみてください。</a:t>
            </a:r>
            <a:endParaRPr kumimoji="1"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4000" dirty="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お手すきの方</a:t>
            </a:r>
            <a:r>
              <a:rPr kumimoji="1" lang="en-US" altLang="ja-JP" sz="2400" dirty="0" smtClean="0"/>
              <a:t>】</a:t>
            </a:r>
          </a:p>
          <a:p>
            <a:pPr marL="0" lvl="0" indent="0" fontAlgn="auto">
              <a:spcBef>
                <a:spcPts val="0"/>
              </a:spcBef>
              <a:spcAft>
                <a:spcPts val="0"/>
              </a:spcAft>
              <a:buNone/>
            </a:pPr>
            <a:r>
              <a:rPr lang="en-US" altLang="ja-JP" sz="2400" dirty="0">
                <a:hlinkClick r:id="rId2"/>
              </a:rPr>
              <a:t>https://</a:t>
            </a:r>
            <a:r>
              <a:rPr lang="en-US" altLang="ja-JP" sz="2400" dirty="0" smtClean="0">
                <a:hlinkClick r:id="rId2"/>
              </a:rPr>
              <a:t>globalmaps-vt.github.io/demo/mapboxgl/jp22.html</a:t>
            </a:r>
            <a:r>
              <a:rPr lang="en-US" altLang="ja-JP" sz="2400" dirty="0"/>
              <a:t> </a:t>
            </a:r>
            <a:r>
              <a:rPr lang="ja-JP" altLang="en-US" sz="2400" dirty="0" smtClean="0"/>
              <a:t>の</a:t>
            </a:r>
            <a:r>
              <a:rPr lang="en-US" altLang="ja-JP" sz="2400" dirty="0" smtClean="0"/>
              <a:t> jp22 </a:t>
            </a:r>
            <a:r>
              <a:rPr lang="ja-JP" altLang="en-US" sz="2400" dirty="0" smtClean="0"/>
              <a:t>は、</a:t>
            </a:r>
            <a:r>
              <a:rPr lang="en-US" altLang="ja-JP" sz="2400" dirty="0" smtClean="0"/>
              <a:t>ISO 3166 </a:t>
            </a:r>
            <a:r>
              <a:rPr lang="ja-JP" altLang="en-US" sz="2400" dirty="0" smtClean="0"/>
              <a:t>国コードと、地球地図のバージョン番号から小数点を外したもの。</a:t>
            </a:r>
            <a:endParaRPr lang="en-US" altLang="ja-JP" sz="2400" dirty="0" smtClean="0"/>
          </a:p>
          <a:p>
            <a:pPr marL="0" lvl="0" indent="0" fontAlgn="auto">
              <a:spcBef>
                <a:spcPts val="0"/>
              </a:spcBef>
              <a:spcAft>
                <a:spcPts val="0"/>
              </a:spcAft>
              <a:buNone/>
            </a:pPr>
            <a:r>
              <a:rPr lang="en-US" altLang="ja-JP" sz="2400" dirty="0">
                <a:hlinkClick r:id="rId3"/>
              </a:rPr>
              <a:t>https://</a:t>
            </a:r>
            <a:r>
              <a:rPr lang="en-US" altLang="ja-JP" sz="2400" dirty="0" smtClean="0">
                <a:hlinkClick r:id="rId3"/>
              </a:rPr>
              <a:t>github.com/globalmaps-vt/demo/tree/master/mapboxgl</a:t>
            </a:r>
            <a:r>
              <a:rPr lang="ja-JP" altLang="en-US" sz="2400" dirty="0" smtClean="0"/>
              <a:t>　を参考に、他国の地球地図ベクトルタイルについても試してみてください。</a:t>
            </a:r>
            <a:endParaRPr lang="en-US" altLang="ja-JP" sz="2400" dirty="0" smtClean="0"/>
          </a:p>
          <a:p>
            <a:pPr marL="0" lvl="0" indent="0" fontAlgn="auto">
              <a:spcBef>
                <a:spcPts val="0"/>
              </a:spcBef>
              <a:spcAft>
                <a:spcPts val="0"/>
              </a:spcAft>
              <a:buNone/>
            </a:pPr>
            <a:r>
              <a:rPr kumimoji="1" lang="en-US" altLang="ja-JP" sz="2400" dirty="0" smtClean="0"/>
              <a:t>Human-readable </a:t>
            </a:r>
            <a:r>
              <a:rPr kumimoji="1" lang="ja-JP" altLang="en-US" sz="2400" dirty="0" smtClean="0"/>
              <a:t>な国名をご覧になりたい方は、</a:t>
            </a:r>
            <a:r>
              <a:rPr lang="en-US" altLang="ja-JP" sz="2400" dirty="0"/>
              <a:t> </a:t>
            </a:r>
            <a:r>
              <a:rPr lang="en-US" altLang="ja-JP" sz="2400" dirty="0">
                <a:hlinkClick r:id="rId4"/>
              </a:rPr>
              <a:t>https://</a:t>
            </a:r>
            <a:r>
              <a:rPr lang="en-US" altLang="ja-JP" sz="2400" dirty="0" smtClean="0">
                <a:hlinkClick r:id="rId4"/>
              </a:rPr>
              <a:t>github.com/globalmaps/projectmanagement/blob/master/index.md</a:t>
            </a:r>
            <a:r>
              <a:rPr lang="en-US" altLang="ja-JP" sz="2400" dirty="0" smtClean="0"/>
              <a:t> </a:t>
            </a:r>
            <a:r>
              <a:rPr lang="ja-JP" altLang="en-US" sz="2400" dirty="0" smtClean="0"/>
              <a:t>も参考</a:t>
            </a:r>
            <a:endParaRPr lang="en-US" altLang="ja-JP" sz="2400" dirty="0" smtClean="0"/>
          </a:p>
          <a:p>
            <a:pPr marL="0" lvl="0" indent="0" fontAlgn="auto">
              <a:spcBef>
                <a:spcPts val="0"/>
              </a:spcBef>
              <a:spcAft>
                <a:spcPts val="0"/>
              </a:spcAft>
              <a:buNone/>
            </a:pPr>
            <a:r>
              <a:rPr kumimoji="1" lang="en-US" altLang="ja-JP" sz="2400" dirty="0" smtClean="0"/>
              <a:t>※</a:t>
            </a:r>
            <a:r>
              <a:rPr kumimoji="1" lang="ja-JP" altLang="en-US" sz="2400" dirty="0" smtClean="0"/>
              <a:t>エラーを見つけたら、できれば</a:t>
            </a:r>
            <a:r>
              <a:rPr kumimoji="1" lang="en-US" altLang="ja-JP" sz="2400" dirty="0" smtClean="0"/>
              <a:t> issue</a:t>
            </a:r>
            <a:r>
              <a:rPr lang="en-US" altLang="ja-JP" sz="2400" dirty="0" smtClean="0"/>
              <a:t>s </a:t>
            </a:r>
            <a:r>
              <a:rPr lang="ja-JP" altLang="en-US" sz="2400" dirty="0" smtClean="0"/>
              <a:t>へ。英語が望ましい。</a:t>
            </a:r>
            <a:endParaRPr kumimoji="1" lang="ja-JP" altLang="en-US" sz="24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31</a:t>
            </a:fld>
            <a:endParaRPr lang="en-US" altLang="ja-JP"/>
          </a:p>
        </p:txBody>
      </p:sp>
      <p:sp>
        <p:nvSpPr>
          <p:cNvPr id="5" name="正方形/長方形 4"/>
          <p:cNvSpPr/>
          <p:nvPr/>
        </p:nvSpPr>
        <p:spPr>
          <a:xfrm>
            <a:off x="323528" y="1916832"/>
            <a:ext cx="8568952" cy="453650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62319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2</a:t>
            </a:r>
            <a:r>
              <a:rPr kumimoji="1" lang="ja-JP" altLang="en-US" dirty="0" smtClean="0"/>
              <a:t>：中心経緯度の変更</a:t>
            </a:r>
            <a:endParaRPr kumimoji="1" lang="ja-JP" altLang="en-US" dirty="0"/>
          </a:p>
        </p:txBody>
      </p:sp>
      <p:sp>
        <p:nvSpPr>
          <p:cNvPr id="3" name="コンテンツ プレースホルダー 2"/>
          <p:cNvSpPr>
            <a:spLocks noGrp="1"/>
          </p:cNvSpPr>
          <p:nvPr>
            <p:ph idx="1"/>
          </p:nvPr>
        </p:nvSpPr>
        <p:spPr>
          <a:xfrm>
            <a:off x="107504" y="764705"/>
            <a:ext cx="8856984" cy="57606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上でエディットし、</a:t>
            </a:r>
            <a:r>
              <a:rPr kumimoji="1" lang="en-US" altLang="ja-JP" dirty="0" err="1" smtClean="0"/>
              <a:t>bl.ocks.org</a:t>
            </a:r>
            <a:r>
              <a:rPr kumimoji="1" lang="en-US" altLang="ja-JP" dirty="0" smtClean="0"/>
              <a:t> </a:t>
            </a:r>
            <a:r>
              <a:rPr kumimoji="1" lang="ja-JP" altLang="en-US" dirty="0" smtClean="0"/>
              <a:t>上で確認</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32</a:t>
            </a:fld>
            <a:endParaRPr lang="en-US" altLang="ja-JP"/>
          </a:p>
        </p:txBody>
      </p:sp>
      <p:pic>
        <p:nvPicPr>
          <p:cNvPr id="5" name="図 4"/>
          <p:cNvPicPr>
            <a:picLocks noChangeAspect="1"/>
          </p:cNvPicPr>
          <p:nvPr/>
        </p:nvPicPr>
        <p:blipFill>
          <a:blip r:embed="rId2"/>
          <a:stretch>
            <a:fillRect/>
          </a:stretch>
        </p:blipFill>
        <p:spPr>
          <a:xfrm>
            <a:off x="0" y="1503973"/>
            <a:ext cx="9144000" cy="4621942"/>
          </a:xfrm>
          <a:prstGeom prst="rect">
            <a:avLst/>
          </a:prstGeom>
        </p:spPr>
      </p:pic>
      <p:sp>
        <p:nvSpPr>
          <p:cNvPr id="6" name="円/楕円 5"/>
          <p:cNvSpPr/>
          <p:nvPr/>
        </p:nvSpPr>
        <p:spPr>
          <a:xfrm>
            <a:off x="6036817" y="1988840"/>
            <a:ext cx="98310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08515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0" y="1324428"/>
            <a:ext cx="9144000" cy="4209143"/>
          </a:xfrm>
          <a:prstGeom prst="rect">
            <a:avLst/>
          </a:prstGeom>
        </p:spPr>
      </p:pic>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2</a:t>
            </a:r>
            <a:r>
              <a:rPr kumimoji="1" lang="ja-JP" altLang="en-US" dirty="0" smtClean="0"/>
              <a:t>：中心経緯度の変更</a:t>
            </a:r>
            <a:endParaRPr kumimoji="1" lang="ja-JP" altLang="en-US" dirty="0"/>
          </a:p>
        </p:txBody>
      </p:sp>
      <p:sp>
        <p:nvSpPr>
          <p:cNvPr id="3" name="コンテンツ プレースホルダー 2"/>
          <p:cNvSpPr>
            <a:spLocks noGrp="1"/>
          </p:cNvSpPr>
          <p:nvPr>
            <p:ph idx="1"/>
          </p:nvPr>
        </p:nvSpPr>
        <p:spPr>
          <a:xfrm>
            <a:off x="107504" y="764705"/>
            <a:ext cx="8856984" cy="57606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dirty="0" smtClean="0"/>
              <a:t>21</a:t>
            </a:r>
            <a:r>
              <a:rPr kumimoji="1" lang="ja-JP" altLang="en-US" dirty="0" smtClean="0"/>
              <a:t>行目を書き換え、初期中心を</a:t>
            </a:r>
            <a:r>
              <a:rPr kumimoji="1" lang="en-US" altLang="ja-JP" dirty="0" smtClean="0"/>
              <a:t>[135, 35]</a:t>
            </a:r>
            <a:r>
              <a:rPr kumimoji="1"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33</a:t>
            </a:fld>
            <a:endParaRPr lang="en-US" altLang="ja-JP"/>
          </a:p>
        </p:txBody>
      </p:sp>
      <p:sp>
        <p:nvSpPr>
          <p:cNvPr id="6" name="円/楕円 5"/>
          <p:cNvSpPr/>
          <p:nvPr/>
        </p:nvSpPr>
        <p:spPr>
          <a:xfrm>
            <a:off x="971600" y="3356992"/>
            <a:ext cx="98310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7380312" y="5101523"/>
            <a:ext cx="1763688" cy="43204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60911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028384" cy="476250"/>
          </a:xfrm>
        </p:spPr>
        <p:txBody>
          <a:bodyPr/>
          <a:lstStyle/>
          <a:p>
            <a:r>
              <a:rPr kumimoji="1" lang="en-US" altLang="ja-JP" dirty="0" err="1" smtClean="0"/>
              <a:t>bl.ocks.org</a:t>
            </a:r>
            <a:r>
              <a:rPr kumimoji="1" lang="en-US" altLang="ja-JP" dirty="0" smtClean="0"/>
              <a:t> </a:t>
            </a:r>
            <a:r>
              <a:rPr lang="ja-JP" altLang="en-US" dirty="0" smtClean="0"/>
              <a:t>側をリロードすると、地図中心が変更</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34</a:t>
            </a:fld>
            <a:endParaRPr lang="en-US" altLang="ja-JP"/>
          </a:p>
        </p:txBody>
      </p:sp>
      <p:pic>
        <p:nvPicPr>
          <p:cNvPr id="4" name="図 3"/>
          <p:cNvPicPr>
            <a:picLocks noChangeAspect="1"/>
          </p:cNvPicPr>
          <p:nvPr/>
        </p:nvPicPr>
        <p:blipFill>
          <a:blip r:embed="rId2"/>
          <a:stretch>
            <a:fillRect/>
          </a:stretch>
        </p:blipFill>
        <p:spPr>
          <a:xfrm>
            <a:off x="0" y="718232"/>
            <a:ext cx="9144000" cy="5663096"/>
          </a:xfrm>
          <a:prstGeom prst="rect">
            <a:avLst/>
          </a:prstGeom>
        </p:spPr>
      </p:pic>
    </p:spTree>
    <p:extLst>
      <p:ext uri="{BB962C8B-B14F-4D97-AF65-F5344CB8AC3E}">
        <p14:creationId xmlns:p14="http://schemas.microsoft.com/office/powerpoint/2010/main" val="5872416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3-1: </a:t>
            </a:r>
            <a:r>
              <a:rPr kumimoji="1" lang="ja-JP" altLang="en-US" dirty="0" smtClean="0"/>
              <a:t>線</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35</a:t>
            </a:fld>
            <a:endParaRPr lang="en-US" altLang="ja-JP"/>
          </a:p>
        </p:txBody>
      </p:sp>
      <p:pic>
        <p:nvPicPr>
          <p:cNvPr id="7" name="図 6"/>
          <p:cNvPicPr>
            <a:picLocks noChangeAspect="1"/>
          </p:cNvPicPr>
          <p:nvPr/>
        </p:nvPicPr>
        <p:blipFill>
          <a:blip r:embed="rId2"/>
          <a:stretch>
            <a:fillRect/>
          </a:stretch>
        </p:blipFill>
        <p:spPr>
          <a:xfrm>
            <a:off x="683568" y="1340768"/>
            <a:ext cx="7542572" cy="2874117"/>
          </a:xfrm>
          <a:prstGeom prst="rect">
            <a:avLst/>
          </a:prstGeom>
          <a:ln>
            <a:solidFill>
              <a:schemeClr val="tx1"/>
            </a:solidFill>
          </a:ln>
        </p:spPr>
      </p:pic>
      <p:sp>
        <p:nvSpPr>
          <p:cNvPr id="8" name="テキスト ボックス 7"/>
          <p:cNvSpPr txBox="1"/>
          <p:nvPr/>
        </p:nvSpPr>
        <p:spPr>
          <a:xfrm>
            <a:off x="323528" y="4365104"/>
            <a:ext cx="7853560" cy="646331"/>
          </a:xfrm>
          <a:prstGeom prst="rect">
            <a:avLst/>
          </a:prstGeom>
          <a:noFill/>
        </p:spPr>
        <p:txBody>
          <a:bodyPr wrap="none" rtlCol="0">
            <a:spAutoFit/>
          </a:bodyPr>
          <a:lstStyle/>
          <a:p>
            <a:r>
              <a:rPr lang="en-US" altLang="ja-JP" dirty="0"/>
              <a:t>line-color: </a:t>
            </a:r>
            <a:r>
              <a:rPr lang="en-US" altLang="ja-JP" dirty="0">
                <a:hlinkClick r:id="rId3"/>
              </a:rPr>
              <a:t>https://www.mapbox.com/mapbox-gl-style-spec/#</a:t>
            </a:r>
            <a:r>
              <a:rPr lang="en-US" altLang="ja-JP" dirty="0" smtClean="0">
                <a:hlinkClick r:id="rId3"/>
              </a:rPr>
              <a:t>paint-line-color</a:t>
            </a:r>
            <a:endParaRPr lang="en-US" altLang="ja-JP" dirty="0" smtClean="0"/>
          </a:p>
          <a:p>
            <a:r>
              <a:rPr lang="en-US" altLang="ja-JP" dirty="0"/>
              <a:t>line-width: </a:t>
            </a:r>
            <a:r>
              <a:rPr lang="en-US" altLang="ja-JP" dirty="0">
                <a:hlinkClick r:id="rId4"/>
              </a:rPr>
              <a:t>https://www.mapbox.com/mapbox-gl-style-spec/#</a:t>
            </a:r>
            <a:r>
              <a:rPr lang="en-US" altLang="ja-JP" dirty="0" smtClean="0">
                <a:hlinkClick r:id="rId4"/>
              </a:rPr>
              <a:t>paint-line-width</a:t>
            </a:r>
            <a:r>
              <a:rPr lang="en-US" altLang="ja-JP" dirty="0" smtClean="0"/>
              <a:t> </a:t>
            </a:r>
            <a:endParaRPr kumimoji="1" lang="ja-JP" altLang="en-US" dirty="0"/>
          </a:p>
        </p:txBody>
      </p:sp>
      <p:pic>
        <p:nvPicPr>
          <p:cNvPr id="9" name="図 8"/>
          <p:cNvPicPr>
            <a:picLocks noChangeAspect="1"/>
          </p:cNvPicPr>
          <p:nvPr/>
        </p:nvPicPr>
        <p:blipFill>
          <a:blip r:embed="rId5"/>
          <a:stretch>
            <a:fillRect/>
          </a:stretch>
        </p:blipFill>
        <p:spPr>
          <a:xfrm>
            <a:off x="323528" y="5012799"/>
            <a:ext cx="1905000" cy="1905000"/>
          </a:xfrm>
          <a:prstGeom prst="rect">
            <a:avLst/>
          </a:prstGeom>
        </p:spPr>
      </p:pic>
    </p:spTree>
    <p:extLst>
      <p:ext uri="{BB962C8B-B14F-4D97-AF65-F5344CB8AC3E}">
        <p14:creationId xmlns:p14="http://schemas.microsoft.com/office/powerpoint/2010/main" val="4127628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FACC </a:t>
            </a:r>
            <a:r>
              <a:rPr kumimoji="1" lang="ja-JP" altLang="en-US" dirty="0" smtClean="0"/>
              <a:t>地物コード</a:t>
            </a:r>
            <a:endParaRPr kumimoji="1" lang="ja-JP" altLang="en-US" dirty="0"/>
          </a:p>
        </p:txBody>
      </p:sp>
      <p:sp>
        <p:nvSpPr>
          <p:cNvPr id="3" name="コンテンツ プレースホルダー 2"/>
          <p:cNvSpPr>
            <a:spLocks noGrp="1"/>
          </p:cNvSpPr>
          <p:nvPr>
            <p:ph idx="1"/>
          </p:nvPr>
        </p:nvSpPr>
        <p:spPr>
          <a:xfrm>
            <a:off x="179512" y="620688"/>
            <a:ext cx="8784976" cy="165618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800" dirty="0" smtClean="0"/>
              <a:t>データの種類を表す。地球地図全体の統計は、</a:t>
            </a:r>
            <a:endParaRPr kumimoji="1" lang="en-US" altLang="ja-JP" sz="2800" dirty="0" smtClean="0"/>
          </a:p>
          <a:p>
            <a:pPr marL="0" lvl="0" indent="0" fontAlgn="auto">
              <a:spcBef>
                <a:spcPts val="0"/>
              </a:spcBef>
              <a:spcAft>
                <a:spcPts val="0"/>
              </a:spcAft>
              <a:buNone/>
            </a:pPr>
            <a:r>
              <a:rPr lang="en-US" altLang="ja-JP" sz="2800" dirty="0">
                <a:hlinkClick r:id="rId2"/>
              </a:rPr>
              <a:t>https://</a:t>
            </a:r>
            <a:r>
              <a:rPr lang="en-US" altLang="ja-JP" sz="2800" dirty="0" smtClean="0">
                <a:hlinkClick r:id="rId2"/>
              </a:rPr>
              <a:t>github.com/globalmaps-vt/inspector/blob/master/inspector.md</a:t>
            </a:r>
            <a:r>
              <a:rPr lang="ja-JP" altLang="en-US" sz="2800" dirty="0" smtClean="0"/>
              <a:t>　</a:t>
            </a:r>
            <a:endParaRPr kumimoji="1" lang="ja-JP" altLang="en-US" sz="2800"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36</a:t>
            </a:fld>
            <a:endParaRPr lang="en-US" altLang="ja-JP"/>
          </a:p>
        </p:txBody>
      </p:sp>
      <p:pic>
        <p:nvPicPr>
          <p:cNvPr id="5" name="図 4"/>
          <p:cNvPicPr>
            <a:picLocks noChangeAspect="1"/>
          </p:cNvPicPr>
          <p:nvPr/>
        </p:nvPicPr>
        <p:blipFill>
          <a:blip r:embed="rId3"/>
          <a:stretch>
            <a:fillRect/>
          </a:stretch>
        </p:blipFill>
        <p:spPr>
          <a:xfrm>
            <a:off x="0" y="2074803"/>
            <a:ext cx="9144000" cy="4810581"/>
          </a:xfrm>
          <a:prstGeom prst="rect">
            <a:avLst/>
          </a:prstGeom>
        </p:spPr>
      </p:pic>
      <p:sp>
        <p:nvSpPr>
          <p:cNvPr id="6" name="線吹き出し 2 (枠付き) 5"/>
          <p:cNvSpPr/>
          <p:nvPr/>
        </p:nvSpPr>
        <p:spPr>
          <a:xfrm>
            <a:off x="4222304" y="3330458"/>
            <a:ext cx="4742184" cy="1898742"/>
          </a:xfrm>
          <a:prstGeom prst="borderCallout2">
            <a:avLst>
              <a:gd name="adj1" fmla="val 36714"/>
              <a:gd name="adj2" fmla="val -65"/>
              <a:gd name="adj3" fmla="val 35835"/>
              <a:gd name="adj4" fmla="val -13911"/>
              <a:gd name="adj5" fmla="val -43625"/>
              <a:gd name="adj6" fmla="val -67424"/>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solidFill>
                  <a:schemeClr val="tx1"/>
                </a:solidFill>
              </a:rPr>
              <a:t>AL020 </a:t>
            </a:r>
            <a:r>
              <a:rPr lang="ja-JP" altLang="en-US" dirty="0" smtClean="0">
                <a:solidFill>
                  <a:schemeClr val="tx1"/>
                </a:solidFill>
              </a:rPr>
              <a:t>は</a:t>
            </a:r>
            <a:r>
              <a:rPr lang="en-US" altLang="ja-JP" dirty="0" smtClean="0">
                <a:solidFill>
                  <a:schemeClr val="tx1"/>
                </a:solidFill>
              </a:rPr>
              <a:t> Built-Up Area</a:t>
            </a:r>
          </a:p>
          <a:p>
            <a:endParaRPr lang="en-US" altLang="ja-JP" dirty="0" smtClean="0">
              <a:solidFill>
                <a:schemeClr val="tx1"/>
              </a:solidFill>
            </a:endParaRPr>
          </a:p>
          <a:p>
            <a:r>
              <a:rPr lang="ja-JP" altLang="en-US" dirty="0" smtClean="0">
                <a:solidFill>
                  <a:schemeClr val="tx1"/>
                </a:solidFill>
              </a:rPr>
              <a:t>地球地図仕様は、</a:t>
            </a:r>
            <a:endParaRPr lang="en-US" altLang="ja-JP" dirty="0" smtClean="0">
              <a:solidFill>
                <a:schemeClr val="tx1"/>
              </a:solidFill>
            </a:endParaRPr>
          </a:p>
          <a:p>
            <a:r>
              <a:rPr lang="en-US" altLang="ja-JP" dirty="0">
                <a:solidFill>
                  <a:schemeClr val="tx1"/>
                </a:solidFill>
              </a:rPr>
              <a:t>https://</a:t>
            </a:r>
            <a:r>
              <a:rPr lang="en-US" altLang="ja-JP" dirty="0" err="1">
                <a:solidFill>
                  <a:schemeClr val="tx1"/>
                </a:solidFill>
              </a:rPr>
              <a:t>github.com</a:t>
            </a:r>
            <a:r>
              <a:rPr lang="en-US" altLang="ja-JP" dirty="0">
                <a:solidFill>
                  <a:schemeClr val="tx1"/>
                </a:solidFill>
              </a:rPr>
              <a:t>/</a:t>
            </a:r>
            <a:r>
              <a:rPr lang="en-US" altLang="ja-JP" dirty="0" err="1">
                <a:solidFill>
                  <a:schemeClr val="tx1"/>
                </a:solidFill>
              </a:rPr>
              <a:t>globalmaps</a:t>
            </a:r>
            <a:r>
              <a:rPr lang="en-US" altLang="ja-JP" dirty="0">
                <a:solidFill>
                  <a:schemeClr val="tx1"/>
                </a:solidFill>
              </a:rPr>
              <a:t>/specifications</a:t>
            </a:r>
            <a:endParaRPr lang="en-US" altLang="ja-JP" dirty="0" smtClean="0">
              <a:solidFill>
                <a:schemeClr val="tx1"/>
              </a:solidFill>
            </a:endParaRPr>
          </a:p>
          <a:p>
            <a:endParaRPr kumimoji="1" lang="en-US" altLang="ja-JP" dirty="0" smtClean="0">
              <a:solidFill>
                <a:schemeClr val="tx1"/>
              </a:solidFill>
            </a:endParaRPr>
          </a:p>
          <a:p>
            <a:r>
              <a:rPr lang="en-US" altLang="ja-JP" dirty="0" smtClean="0">
                <a:solidFill>
                  <a:schemeClr val="tx1"/>
                </a:solidFill>
              </a:rPr>
              <a:t>※</a:t>
            </a:r>
            <a:r>
              <a:rPr lang="ja-JP" altLang="en-US" dirty="0" smtClean="0">
                <a:solidFill>
                  <a:schemeClr val="tx1"/>
                </a:solidFill>
              </a:rPr>
              <a:t>ただし、欧州拡張は</a:t>
            </a:r>
            <a:r>
              <a:rPr lang="en-US" altLang="ja-JP" dirty="0" smtClean="0">
                <a:solidFill>
                  <a:schemeClr val="tx1"/>
                </a:solidFill>
              </a:rPr>
              <a:t> </a:t>
            </a:r>
            <a:r>
              <a:rPr lang="en-US" altLang="ja-JP" dirty="0" err="1" smtClean="0">
                <a:solidFill>
                  <a:schemeClr val="tx1"/>
                </a:solidFill>
              </a:rPr>
              <a:t>EuroGlobalMap</a:t>
            </a:r>
            <a:r>
              <a:rPr lang="en-US" altLang="ja-JP" dirty="0" smtClean="0">
                <a:solidFill>
                  <a:schemeClr val="tx1"/>
                </a:solidFill>
              </a:rPr>
              <a:t> Specifications </a:t>
            </a:r>
            <a:r>
              <a:rPr lang="ja-JP" altLang="en-US" dirty="0" smtClean="0">
                <a:solidFill>
                  <a:schemeClr val="tx1"/>
                </a:solidFill>
              </a:rPr>
              <a:t>を見る必要がある。</a:t>
            </a:r>
            <a:endParaRPr kumimoji="1" lang="ja-JP" altLang="en-US" dirty="0">
              <a:solidFill>
                <a:schemeClr val="tx1"/>
              </a:solidFill>
            </a:endParaRPr>
          </a:p>
        </p:txBody>
      </p:sp>
    </p:spTree>
    <p:extLst>
      <p:ext uri="{BB962C8B-B14F-4D97-AF65-F5344CB8AC3E}">
        <p14:creationId xmlns:p14="http://schemas.microsoft.com/office/powerpoint/2010/main" val="12051493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線データの</a:t>
            </a:r>
            <a:r>
              <a:rPr kumimoji="1" lang="en-US" altLang="ja-JP" dirty="0" smtClean="0"/>
              <a:t>FACC</a:t>
            </a:r>
            <a:r>
              <a:rPr kumimoji="1" lang="ja-JP" altLang="en-US" dirty="0" smtClean="0"/>
              <a:t>コード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37</a:t>
            </a:fld>
            <a:endParaRPr lang="en-US" altLang="ja-JP"/>
          </a:p>
        </p:txBody>
      </p:sp>
      <p:pic>
        <p:nvPicPr>
          <p:cNvPr id="6" name="図 5"/>
          <p:cNvPicPr>
            <a:picLocks noChangeAspect="1"/>
          </p:cNvPicPr>
          <p:nvPr/>
        </p:nvPicPr>
        <p:blipFill>
          <a:blip r:embed="rId2"/>
          <a:stretch>
            <a:fillRect/>
          </a:stretch>
        </p:blipFill>
        <p:spPr>
          <a:xfrm>
            <a:off x="971599" y="764704"/>
            <a:ext cx="6858203" cy="5904656"/>
          </a:xfrm>
          <a:prstGeom prst="rect">
            <a:avLst/>
          </a:prstGeom>
        </p:spPr>
      </p:pic>
    </p:spTree>
    <p:extLst>
      <p:ext uri="{BB962C8B-B14F-4D97-AF65-F5344CB8AC3E}">
        <p14:creationId xmlns:p14="http://schemas.microsoft.com/office/powerpoint/2010/main" val="20272035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3-2: </a:t>
            </a:r>
            <a:r>
              <a:rPr lang="ja-JP" altLang="en-US" dirty="0" smtClean="0"/>
              <a:t>点</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38</a:t>
            </a:fld>
            <a:endParaRPr lang="en-US" altLang="ja-JP"/>
          </a:p>
        </p:txBody>
      </p:sp>
      <p:pic>
        <p:nvPicPr>
          <p:cNvPr id="5" name="図 4"/>
          <p:cNvPicPr>
            <a:picLocks noChangeAspect="1"/>
          </p:cNvPicPr>
          <p:nvPr/>
        </p:nvPicPr>
        <p:blipFill>
          <a:blip r:embed="rId2"/>
          <a:stretch>
            <a:fillRect/>
          </a:stretch>
        </p:blipFill>
        <p:spPr>
          <a:xfrm>
            <a:off x="766762" y="1728218"/>
            <a:ext cx="7406582" cy="3428973"/>
          </a:xfrm>
          <a:prstGeom prst="rect">
            <a:avLst/>
          </a:prstGeom>
          <a:ln>
            <a:solidFill>
              <a:schemeClr val="tx1"/>
            </a:solidFill>
          </a:ln>
        </p:spPr>
      </p:pic>
    </p:spTree>
    <p:extLst>
      <p:ext uri="{BB962C8B-B14F-4D97-AF65-F5344CB8AC3E}">
        <p14:creationId xmlns:p14="http://schemas.microsoft.com/office/powerpoint/2010/main" val="1924706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点データの</a:t>
            </a:r>
            <a:r>
              <a:rPr kumimoji="1" lang="en-US" altLang="ja-JP" dirty="0" smtClean="0"/>
              <a:t> FACC </a:t>
            </a:r>
            <a:r>
              <a:rPr kumimoji="1" lang="ja-JP" altLang="en-US" dirty="0" smtClean="0"/>
              <a:t>コード</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39</a:t>
            </a:fld>
            <a:endParaRPr lang="en-US" altLang="ja-JP"/>
          </a:p>
        </p:txBody>
      </p:sp>
      <p:pic>
        <p:nvPicPr>
          <p:cNvPr id="5" name="図 4"/>
          <p:cNvPicPr>
            <a:picLocks noChangeAspect="1"/>
          </p:cNvPicPr>
          <p:nvPr/>
        </p:nvPicPr>
        <p:blipFill>
          <a:blip r:embed="rId2"/>
          <a:stretch>
            <a:fillRect/>
          </a:stretch>
        </p:blipFill>
        <p:spPr>
          <a:xfrm>
            <a:off x="1115616" y="692696"/>
            <a:ext cx="6702801" cy="5976664"/>
          </a:xfrm>
          <a:prstGeom prst="rect">
            <a:avLst/>
          </a:prstGeom>
        </p:spPr>
      </p:pic>
    </p:spTree>
    <p:extLst>
      <p:ext uri="{BB962C8B-B14F-4D97-AF65-F5344CB8AC3E}">
        <p14:creationId xmlns:p14="http://schemas.microsoft.com/office/powerpoint/2010/main" val="550427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3A70B2C9-D1C4-7F47-A61D-0269AE79F16A}" type="slidenum">
              <a:rPr lang="en-US" altLang="ja-JP" smtClean="0"/>
              <a:pPr/>
              <a:t>4</a:t>
            </a:fld>
            <a:endParaRPr lang="en-US" altLang="ja-JP"/>
          </a:p>
        </p:txBody>
      </p:sp>
      <p:sp>
        <p:nvSpPr>
          <p:cNvPr id="4" name="テキスト ボックス 3"/>
          <p:cNvSpPr txBox="1"/>
          <p:nvPr/>
        </p:nvSpPr>
        <p:spPr>
          <a:xfrm>
            <a:off x="801296" y="836712"/>
            <a:ext cx="7866256" cy="2123658"/>
          </a:xfrm>
          <a:prstGeom prst="rect">
            <a:avLst/>
          </a:prstGeom>
          <a:noFill/>
        </p:spPr>
        <p:txBody>
          <a:bodyPr wrap="none" rtlCol="0">
            <a:spAutoFit/>
          </a:bodyPr>
          <a:lstStyle/>
          <a:p>
            <a:pPr algn="ctr"/>
            <a:r>
              <a:rPr kumimoji="1" lang="ja-JP" altLang="en-US" sz="4400" dirty="0" smtClean="0">
                <a:latin typeface="HGMaruGothicMPRO" charset="-128"/>
                <a:ea typeface="HGMaruGothicMPRO" charset="-128"/>
                <a:cs typeface="HGMaruGothicMPRO" charset="-128"/>
              </a:rPr>
              <a:t>機会は今しかない。</a:t>
            </a:r>
            <a:endParaRPr kumimoji="1" lang="en-US" altLang="ja-JP" sz="4400" dirty="0" smtClean="0">
              <a:latin typeface="HGMaruGothicMPRO" charset="-128"/>
              <a:ea typeface="HGMaruGothicMPRO" charset="-128"/>
              <a:cs typeface="HGMaruGothicMPRO" charset="-128"/>
            </a:endParaRPr>
          </a:p>
          <a:p>
            <a:pPr algn="ctr"/>
            <a:r>
              <a:rPr kumimoji="1" lang="ja-JP" altLang="en-US" sz="4400" dirty="0" smtClean="0">
                <a:latin typeface="HGMaruGothicMPRO" charset="-128"/>
                <a:ea typeface="HGMaruGothicMPRO" charset="-128"/>
                <a:cs typeface="HGMaruGothicMPRO" charset="-128"/>
              </a:rPr>
              <a:t>今を逃せば</a:t>
            </a:r>
            <a:r>
              <a:rPr kumimoji="1" lang="en-US" altLang="ja-JP" sz="4400" dirty="0" smtClean="0">
                <a:latin typeface="HGMaruGothicMPRO" charset="-128"/>
                <a:ea typeface="HGMaruGothicMPRO" charset="-128"/>
                <a:cs typeface="HGMaruGothicMPRO" charset="-128"/>
              </a:rPr>
              <a:t> TOKYO </a:t>
            </a:r>
            <a:r>
              <a:rPr kumimoji="1" lang="ja-JP" altLang="en-US" sz="4400" dirty="0" smtClean="0">
                <a:latin typeface="HGMaruGothicMPRO" charset="-128"/>
                <a:ea typeface="HGMaruGothicMPRO" charset="-128"/>
                <a:cs typeface="HGMaruGothicMPRO" charset="-128"/>
              </a:rPr>
              <a:t>の技術の</a:t>
            </a:r>
            <a:endParaRPr kumimoji="1" lang="en-US" altLang="ja-JP" sz="4400" dirty="0" smtClean="0">
              <a:latin typeface="HGMaruGothicMPRO" charset="-128"/>
              <a:ea typeface="HGMaruGothicMPRO" charset="-128"/>
              <a:cs typeface="HGMaruGothicMPRO" charset="-128"/>
            </a:endParaRPr>
          </a:p>
          <a:p>
            <a:pPr algn="ctr"/>
            <a:r>
              <a:rPr kumimoji="1" lang="ja-JP" altLang="en-US" sz="4400" dirty="0" smtClean="0">
                <a:latin typeface="HGMaruGothicMPRO" charset="-128"/>
                <a:ea typeface="HGMaruGothicMPRO" charset="-128"/>
                <a:cs typeface="HGMaruGothicMPRO" charset="-128"/>
              </a:rPr>
              <a:t>発展は、</a:t>
            </a:r>
            <a:r>
              <a:rPr lang="en-US" altLang="ja-JP" sz="4400" dirty="0" smtClean="0">
                <a:latin typeface="HGMaruGothicMPRO" charset="-128"/>
                <a:ea typeface="HGMaruGothicMPRO" charset="-128"/>
                <a:cs typeface="HGMaruGothicMPRO" charset="-128"/>
              </a:rPr>
              <a:t>1</a:t>
            </a:r>
            <a:r>
              <a:rPr lang="ja-JP" altLang="en-US" sz="4400" dirty="0" smtClean="0">
                <a:latin typeface="HGMaruGothicMPRO" charset="-128"/>
                <a:ea typeface="HGMaruGothicMPRO" charset="-128"/>
                <a:cs typeface="HGMaruGothicMPRO" charset="-128"/>
              </a:rPr>
              <a:t>年遅れる</a:t>
            </a:r>
            <a:endParaRPr kumimoji="1" lang="ja-JP" altLang="en-US" sz="4400" dirty="0">
              <a:latin typeface="HGMaruGothicMPRO" charset="-128"/>
              <a:ea typeface="HGMaruGothicMPRO" charset="-128"/>
              <a:cs typeface="HGMaruGothicMPRO" charset="-128"/>
            </a:endParaRPr>
          </a:p>
        </p:txBody>
      </p:sp>
      <p:pic>
        <p:nvPicPr>
          <p:cNvPr id="5" name="図 4"/>
          <p:cNvPicPr>
            <a:picLocks noChangeAspect="1"/>
          </p:cNvPicPr>
          <p:nvPr/>
        </p:nvPicPr>
        <p:blipFill>
          <a:blip r:embed="rId2"/>
          <a:stretch>
            <a:fillRect/>
          </a:stretch>
        </p:blipFill>
        <p:spPr>
          <a:xfrm>
            <a:off x="2771800" y="3185592"/>
            <a:ext cx="3672408" cy="3672408"/>
          </a:xfrm>
          <a:prstGeom prst="rect">
            <a:avLst/>
          </a:prstGeom>
        </p:spPr>
      </p:pic>
    </p:spTree>
    <p:extLst>
      <p:ext uri="{BB962C8B-B14F-4D97-AF65-F5344CB8AC3E}">
        <p14:creationId xmlns:p14="http://schemas.microsoft.com/office/powerpoint/2010/main" val="6680386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ステップ</a:t>
            </a:r>
            <a:r>
              <a:rPr kumimoji="1" lang="en-US" altLang="ja-JP" dirty="0" smtClean="0"/>
              <a:t>3-3: </a:t>
            </a:r>
            <a:r>
              <a:rPr lang="ja-JP" altLang="en-US" dirty="0" smtClean="0"/>
              <a:t>面</a:t>
            </a:r>
            <a:endParaRPr kumimoji="1" lang="ja-JP" altLang="en-US" dirty="0"/>
          </a:p>
        </p:txBody>
      </p:sp>
      <p:sp>
        <p:nvSpPr>
          <p:cNvPr id="3" name="コンテンツ プレースホルダー 2"/>
          <p:cNvSpPr>
            <a:spLocks noGrp="1"/>
          </p:cNvSpPr>
          <p:nvPr>
            <p:ph idx="1"/>
          </p:nvPr>
        </p:nvSpPr>
        <p:spPr>
          <a:xfrm>
            <a:off x="457200" y="764705"/>
            <a:ext cx="8229600" cy="64807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基本：</a:t>
            </a:r>
            <a:r>
              <a:rPr kumimoji="1" lang="en-US" altLang="ja-JP" dirty="0" smtClean="0"/>
              <a:t>gist </a:t>
            </a:r>
            <a:r>
              <a:rPr kumimoji="1" lang="ja-JP" altLang="en-US" dirty="0" smtClean="0"/>
              <a:t>を書き換え、</a:t>
            </a:r>
            <a:r>
              <a:rPr kumimoji="1" lang="en-US" altLang="ja-JP" dirty="0" err="1" smtClean="0"/>
              <a:t>bl.ocks.org</a:t>
            </a:r>
            <a:r>
              <a:rPr kumimoji="1" lang="en-US" altLang="ja-JP" dirty="0" smtClean="0"/>
              <a:t> </a:t>
            </a:r>
            <a:r>
              <a:rPr kumimoji="1" lang="ja-JP" altLang="en-US" dirty="0" smtClean="0"/>
              <a:t>リロード</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40</a:t>
            </a:fld>
            <a:endParaRPr lang="en-US" altLang="ja-JP"/>
          </a:p>
        </p:txBody>
      </p:sp>
      <p:pic>
        <p:nvPicPr>
          <p:cNvPr id="5" name="図 4"/>
          <p:cNvPicPr>
            <a:picLocks noChangeAspect="1"/>
          </p:cNvPicPr>
          <p:nvPr/>
        </p:nvPicPr>
        <p:blipFill>
          <a:blip r:embed="rId2"/>
          <a:stretch>
            <a:fillRect/>
          </a:stretch>
        </p:blipFill>
        <p:spPr>
          <a:xfrm>
            <a:off x="462508" y="1844824"/>
            <a:ext cx="7881121" cy="2880320"/>
          </a:xfrm>
          <a:prstGeom prst="rect">
            <a:avLst/>
          </a:prstGeom>
          <a:ln>
            <a:solidFill>
              <a:schemeClr val="tx1"/>
            </a:solidFill>
          </a:ln>
        </p:spPr>
      </p:pic>
    </p:spTree>
    <p:extLst>
      <p:ext uri="{BB962C8B-B14F-4D97-AF65-F5344CB8AC3E}">
        <p14:creationId xmlns:p14="http://schemas.microsoft.com/office/powerpoint/2010/main" val="10018699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面データの</a:t>
            </a:r>
            <a:r>
              <a:rPr lang="en-US" altLang="ja-JP" dirty="0" smtClean="0"/>
              <a:t>FACC</a:t>
            </a:r>
            <a:r>
              <a:rPr lang="ja-JP" altLang="en-US" dirty="0" smtClean="0"/>
              <a:t>コード</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41</a:t>
            </a:fld>
            <a:endParaRPr lang="en-US" altLang="ja-JP"/>
          </a:p>
        </p:txBody>
      </p:sp>
      <p:pic>
        <p:nvPicPr>
          <p:cNvPr id="4" name="図 3"/>
          <p:cNvPicPr>
            <a:picLocks noChangeAspect="1"/>
          </p:cNvPicPr>
          <p:nvPr/>
        </p:nvPicPr>
        <p:blipFill>
          <a:blip r:embed="rId2"/>
          <a:stretch>
            <a:fillRect/>
          </a:stretch>
        </p:blipFill>
        <p:spPr>
          <a:xfrm>
            <a:off x="360386" y="1052736"/>
            <a:ext cx="8315302" cy="4896544"/>
          </a:xfrm>
          <a:prstGeom prst="rect">
            <a:avLst/>
          </a:prstGeom>
        </p:spPr>
      </p:pic>
    </p:spTree>
    <p:extLst>
      <p:ext uri="{BB962C8B-B14F-4D97-AF65-F5344CB8AC3E}">
        <p14:creationId xmlns:p14="http://schemas.microsoft.com/office/powerpoint/2010/main" val="14559292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Hands-on!</a:t>
            </a:r>
            <a:endParaRPr kumimoji="1" lang="ja-JP" altLang="en-US" dirty="0"/>
          </a:p>
        </p:txBody>
      </p:sp>
      <p:sp>
        <p:nvSpPr>
          <p:cNvPr id="3" name="コンテンツ プレースホルダー 2"/>
          <p:cNvSpPr>
            <a:spLocks noGrp="1"/>
          </p:cNvSpPr>
          <p:nvPr>
            <p:ph idx="1"/>
          </p:nvPr>
        </p:nvSpPr>
        <p:spPr>
          <a:xfrm>
            <a:off x="395536" y="836712"/>
            <a:ext cx="8229600" cy="561662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sz="4000" dirty="0" smtClean="0"/>
              <a:t>しばらく、カスタマイズ</a:t>
            </a:r>
            <a:r>
              <a:rPr kumimoji="1" lang="ja-JP" altLang="en-US" sz="4000" dirty="0" smtClean="0"/>
              <a:t>してみてください。</a:t>
            </a:r>
            <a:endParaRPr kumimoji="1"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4000" dirty="0" smtClean="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検討頂きたいこと</a:t>
            </a:r>
            <a:r>
              <a:rPr kumimoji="1" lang="en-US" altLang="ja-JP" sz="24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ja-JP" altLang="en-US" sz="2400" dirty="0" smtClean="0"/>
              <a:t>このハンズオンの最後に、カスタマイズしてみたものを</a:t>
            </a:r>
            <a:endParaRPr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2400" dirty="0" smtClean="0"/>
              <a:t>プレゼンしていただけるかどうか。</a:t>
            </a:r>
            <a:endParaRPr kumimoji="1" lang="en-US" altLang="ja-JP" sz="2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sz="2400" dirty="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ja-JP" altLang="en-US" sz="2400" dirty="0" smtClean="0"/>
              <a:t>お手すきの場合</a:t>
            </a:r>
            <a:r>
              <a:rPr kumimoji="1" lang="en-US" altLang="ja-JP" sz="24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ja-JP" altLang="en-US" sz="2400" dirty="0" smtClean="0"/>
              <a:t>国が変わると、すこし癖がかわります。</a:t>
            </a:r>
            <a:endParaRPr kumimoji="1" lang="en-US" altLang="ja-JP" sz="2400"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42</a:t>
            </a:fld>
            <a:endParaRPr lang="en-US" altLang="ja-JP"/>
          </a:p>
        </p:txBody>
      </p:sp>
      <p:sp>
        <p:nvSpPr>
          <p:cNvPr id="5" name="正方形/長方形 4"/>
          <p:cNvSpPr/>
          <p:nvPr/>
        </p:nvSpPr>
        <p:spPr>
          <a:xfrm>
            <a:off x="323528" y="1916832"/>
            <a:ext cx="8568952" cy="453650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stretch>
            <a:fillRect/>
          </a:stretch>
        </p:blipFill>
        <p:spPr>
          <a:xfrm>
            <a:off x="6166520" y="3068960"/>
            <a:ext cx="2592288" cy="3240360"/>
          </a:xfrm>
          <a:prstGeom prst="rect">
            <a:avLst/>
          </a:prstGeom>
        </p:spPr>
      </p:pic>
    </p:spTree>
    <p:extLst>
      <p:ext uri="{BB962C8B-B14F-4D97-AF65-F5344CB8AC3E}">
        <p14:creationId xmlns:p14="http://schemas.microsoft.com/office/powerpoint/2010/main" val="14656487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カスタマイズをグローバル</a:t>
            </a:r>
            <a:r>
              <a:rPr lang="ja-JP" altLang="en-US" dirty="0" smtClean="0"/>
              <a:t>適用</a:t>
            </a:r>
            <a:r>
              <a:rPr lang="en-US" altLang="ja-JP" dirty="0" smtClean="0"/>
              <a:t/>
            </a:r>
            <a:br>
              <a:rPr lang="en-US" altLang="ja-JP" dirty="0" smtClean="0"/>
            </a:br>
            <a:r>
              <a:rPr lang="ja-JP" altLang="en-US" dirty="0" smtClean="0"/>
              <a:t>して</a:t>
            </a:r>
            <a:r>
              <a:rPr lang="ja-JP" altLang="en-US" dirty="0"/>
              <a:t>みる</a:t>
            </a:r>
          </a:p>
        </p:txBody>
      </p:sp>
      <p:sp>
        <p:nvSpPr>
          <p:cNvPr id="3" name="テキスト プレースホルダー 2"/>
          <p:cNvSpPr>
            <a:spLocks noGrp="1"/>
          </p:cNvSpPr>
          <p:nvPr>
            <p:ph type="body" idx="1"/>
          </p:nvPr>
        </p:nvSpPr>
        <p:spPr/>
        <p:txBody>
          <a:bodyPr/>
          <a:lstStyle/>
          <a:p>
            <a:r>
              <a:rPr kumimoji="1" lang="en-US" altLang="ja-JP" dirty="0" smtClean="0"/>
              <a:t>Hands-on part 2</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43</a:t>
            </a:fld>
            <a:endParaRPr lang="en-US" altLang="ja-JP"/>
          </a:p>
        </p:txBody>
      </p:sp>
    </p:spTree>
    <p:extLst>
      <p:ext uri="{BB962C8B-B14F-4D97-AF65-F5344CB8AC3E}">
        <p14:creationId xmlns:p14="http://schemas.microsoft.com/office/powerpoint/2010/main" val="18005750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このセッションの狙い</a:t>
            </a:r>
            <a:endParaRPr kumimoji="1" lang="ja-JP" altLang="en-US" dirty="0"/>
          </a:p>
        </p:txBody>
      </p:sp>
      <p:sp>
        <p:nvSpPr>
          <p:cNvPr id="3" name="コンテンツ プレースホルダー 2"/>
          <p:cNvSpPr>
            <a:spLocks noGrp="1"/>
          </p:cNvSpPr>
          <p:nvPr>
            <p:ph idx="1"/>
          </p:nvPr>
        </p:nvSpPr>
        <p:spPr>
          <a:xfrm>
            <a:off x="457200" y="980728"/>
            <a:ext cx="8229600" cy="525658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さきほど</a:t>
            </a:r>
            <a:r>
              <a:rPr lang="en-US" altLang="ja-JP" dirty="0" smtClean="0"/>
              <a:t> gist </a:t>
            </a:r>
            <a:r>
              <a:rPr lang="ja-JP" altLang="en-US" dirty="0" smtClean="0"/>
              <a:t>にコピペして頂いたデモサイト群を生成する方法をお伝えするものです。</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お伝えする方法は、</a:t>
            </a:r>
            <a:r>
              <a:rPr lang="en-US" altLang="ja-JP" dirty="0" smtClean="0"/>
              <a:t>Ruby </a:t>
            </a:r>
            <a:r>
              <a:rPr lang="ja-JP" altLang="en-US" dirty="0" smtClean="0"/>
              <a:t>と</a:t>
            </a:r>
            <a:r>
              <a:rPr lang="en-US" altLang="ja-JP" dirty="0" smtClean="0"/>
              <a:t> Python </a:t>
            </a:r>
            <a:r>
              <a:rPr lang="ja-JP" altLang="en-US" dirty="0" smtClean="0"/>
              <a:t>が必要。</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まずはお話だけ聴いていただき、環境とご関心がある方のみハンズオンをお試しください。</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そうでない場合には、ハンズオン時間には、</a:t>
            </a:r>
            <a:r>
              <a:rPr lang="en-US" altLang="ja-JP" dirty="0" smtClean="0"/>
              <a:t>gist </a:t>
            </a:r>
            <a:r>
              <a:rPr lang="ja-JP" altLang="en-US" dirty="0" smtClean="0"/>
              <a:t>サイトのカスタマイズを進めてみてください。</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44</a:t>
            </a:fld>
            <a:endParaRPr lang="en-US" altLang="ja-JP"/>
          </a:p>
        </p:txBody>
      </p:sp>
      <p:pic>
        <p:nvPicPr>
          <p:cNvPr id="5" name="図 4"/>
          <p:cNvPicPr>
            <a:picLocks noChangeAspect="1"/>
          </p:cNvPicPr>
          <p:nvPr/>
        </p:nvPicPr>
        <p:blipFill>
          <a:blip r:embed="rId2"/>
          <a:stretch>
            <a:fillRect/>
          </a:stretch>
        </p:blipFill>
        <p:spPr>
          <a:xfrm>
            <a:off x="8208912" y="1412776"/>
            <a:ext cx="899592" cy="1223935"/>
          </a:xfrm>
          <a:prstGeom prst="rect">
            <a:avLst/>
          </a:prstGeom>
        </p:spPr>
      </p:pic>
    </p:spTree>
    <p:extLst>
      <p:ext uri="{BB962C8B-B14F-4D97-AF65-F5344CB8AC3E}">
        <p14:creationId xmlns:p14="http://schemas.microsoft.com/office/powerpoint/2010/main" val="2494415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globalmaps-vt</a:t>
            </a:r>
            <a:r>
              <a:rPr lang="en-US" altLang="ja-JP" dirty="0"/>
              <a:t>/demo</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45</a:t>
            </a:fld>
            <a:endParaRPr lang="en-US" altLang="ja-JP"/>
          </a:p>
        </p:txBody>
      </p:sp>
      <p:pic>
        <p:nvPicPr>
          <p:cNvPr id="4" name="図 3"/>
          <p:cNvPicPr>
            <a:picLocks noChangeAspect="1"/>
          </p:cNvPicPr>
          <p:nvPr/>
        </p:nvPicPr>
        <p:blipFill>
          <a:blip r:embed="rId2"/>
          <a:stretch>
            <a:fillRect/>
          </a:stretch>
        </p:blipFill>
        <p:spPr>
          <a:xfrm>
            <a:off x="0" y="1556792"/>
            <a:ext cx="9144000" cy="4585757"/>
          </a:xfrm>
          <a:prstGeom prst="rect">
            <a:avLst/>
          </a:prstGeom>
        </p:spPr>
      </p:pic>
      <p:sp>
        <p:nvSpPr>
          <p:cNvPr id="5" name="テキスト ボックス 4"/>
          <p:cNvSpPr txBox="1"/>
          <p:nvPr/>
        </p:nvSpPr>
        <p:spPr>
          <a:xfrm>
            <a:off x="107504" y="822071"/>
            <a:ext cx="4301177" cy="369332"/>
          </a:xfrm>
          <a:prstGeom prst="rect">
            <a:avLst/>
          </a:prstGeom>
          <a:noFill/>
        </p:spPr>
        <p:txBody>
          <a:bodyPr wrap="none" rtlCol="0">
            <a:spAutoFit/>
          </a:bodyPr>
          <a:lstStyle/>
          <a:p>
            <a:r>
              <a:rPr lang="en-US" altLang="ja-JP" dirty="0">
                <a:hlinkClick r:id="rId3"/>
              </a:rPr>
              <a:t>https://</a:t>
            </a:r>
            <a:r>
              <a:rPr lang="en-US" altLang="ja-JP" dirty="0" smtClean="0">
                <a:hlinkClick r:id="rId3"/>
              </a:rPr>
              <a:t>github.com/globalmaps-vt/demo</a:t>
            </a:r>
            <a:r>
              <a:rPr lang="ja-JP" altLang="en-US" dirty="0" smtClean="0"/>
              <a:t>　</a:t>
            </a:r>
            <a:endParaRPr kumimoji="1" lang="ja-JP" altLang="en-US" dirty="0"/>
          </a:p>
        </p:txBody>
      </p:sp>
    </p:spTree>
    <p:extLst>
      <p:ext uri="{BB962C8B-B14F-4D97-AF65-F5344CB8AC3E}">
        <p14:creationId xmlns:p14="http://schemas.microsoft.com/office/powerpoint/2010/main" val="6450706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460432" cy="476250"/>
          </a:xfrm>
        </p:spPr>
        <p:txBody>
          <a:bodyPr/>
          <a:lstStyle/>
          <a:p>
            <a:r>
              <a:rPr lang="en-US" altLang="ja-JP" sz="2400" dirty="0"/>
              <a:t>https://</a:t>
            </a:r>
            <a:r>
              <a:rPr lang="en-US" altLang="ja-JP" sz="2400" dirty="0" err="1"/>
              <a:t>github.com</a:t>
            </a:r>
            <a:r>
              <a:rPr lang="en-US" altLang="ja-JP" sz="2400" dirty="0"/>
              <a:t>/</a:t>
            </a:r>
            <a:r>
              <a:rPr lang="en-US" altLang="ja-JP" sz="2400" dirty="0" err="1"/>
              <a:t>globalmaps-vt</a:t>
            </a:r>
            <a:r>
              <a:rPr lang="en-US" altLang="ja-JP" sz="2400" dirty="0"/>
              <a:t>/demo/blob/master/</a:t>
            </a:r>
            <a:r>
              <a:rPr lang="en-US" altLang="ja-JP" sz="2400" dirty="0" err="1"/>
              <a:t>make.rb</a:t>
            </a:r>
            <a:endParaRPr kumimoji="1" lang="ja-JP" altLang="en-US" sz="2400"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46</a:t>
            </a:fld>
            <a:endParaRPr lang="en-US" altLang="ja-JP"/>
          </a:p>
        </p:txBody>
      </p:sp>
      <p:pic>
        <p:nvPicPr>
          <p:cNvPr id="4" name="図 3"/>
          <p:cNvPicPr>
            <a:picLocks noChangeAspect="1"/>
          </p:cNvPicPr>
          <p:nvPr/>
        </p:nvPicPr>
        <p:blipFill>
          <a:blip r:embed="rId2"/>
          <a:stretch>
            <a:fillRect/>
          </a:stretch>
        </p:blipFill>
        <p:spPr>
          <a:xfrm>
            <a:off x="0" y="1347684"/>
            <a:ext cx="9144000" cy="5249668"/>
          </a:xfrm>
          <a:prstGeom prst="rect">
            <a:avLst/>
          </a:prstGeom>
        </p:spPr>
      </p:pic>
      <p:sp>
        <p:nvSpPr>
          <p:cNvPr id="5" name="テキスト ボックス 4"/>
          <p:cNvSpPr txBox="1"/>
          <p:nvPr/>
        </p:nvSpPr>
        <p:spPr>
          <a:xfrm>
            <a:off x="251520" y="755412"/>
            <a:ext cx="6468437" cy="369332"/>
          </a:xfrm>
          <a:prstGeom prst="rect">
            <a:avLst/>
          </a:prstGeom>
          <a:noFill/>
        </p:spPr>
        <p:txBody>
          <a:bodyPr wrap="none" rtlCol="0">
            <a:spAutoFit/>
          </a:bodyPr>
          <a:lstStyle/>
          <a:p>
            <a:r>
              <a:rPr lang="en-US" altLang="ja-JP" dirty="0">
                <a:hlinkClick r:id="rId3"/>
              </a:rPr>
              <a:t>https://</a:t>
            </a:r>
            <a:r>
              <a:rPr lang="en-US" altLang="ja-JP" dirty="0" smtClean="0">
                <a:hlinkClick r:id="rId3"/>
              </a:rPr>
              <a:t>github.com/globalmaps-vt/demo/blob/master/make.rb</a:t>
            </a:r>
            <a:r>
              <a:rPr lang="ja-JP" altLang="en-US" dirty="0" smtClean="0"/>
              <a:t>　</a:t>
            </a:r>
            <a:endParaRPr kumimoji="1" lang="ja-JP" altLang="en-US" dirty="0"/>
          </a:p>
        </p:txBody>
      </p:sp>
    </p:spTree>
    <p:extLst>
      <p:ext uri="{BB962C8B-B14F-4D97-AF65-F5344CB8AC3E}">
        <p14:creationId xmlns:p14="http://schemas.microsoft.com/office/powerpoint/2010/main" val="3436283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7812360" cy="476250"/>
          </a:xfrm>
        </p:spPr>
        <p:txBody>
          <a:bodyPr/>
          <a:lstStyle/>
          <a:p>
            <a:r>
              <a:rPr lang="ja-JP" altLang="en-US" dirty="0" smtClean="0"/>
              <a:t>ベクトルタイルレポジトリをクローンしているのが前提</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47</a:t>
            </a:fld>
            <a:endParaRPr lang="en-US" altLang="ja-JP"/>
          </a:p>
        </p:txBody>
      </p:sp>
      <p:pic>
        <p:nvPicPr>
          <p:cNvPr id="5" name="図 4"/>
          <p:cNvPicPr>
            <a:picLocks noChangeAspect="1"/>
          </p:cNvPicPr>
          <p:nvPr/>
        </p:nvPicPr>
        <p:blipFill>
          <a:blip r:embed="rId2"/>
          <a:stretch>
            <a:fillRect/>
          </a:stretch>
        </p:blipFill>
        <p:spPr>
          <a:xfrm>
            <a:off x="395536" y="836712"/>
            <a:ext cx="8406934" cy="2160240"/>
          </a:xfrm>
          <a:prstGeom prst="rect">
            <a:avLst/>
          </a:prstGeom>
        </p:spPr>
      </p:pic>
      <p:sp>
        <p:nvSpPr>
          <p:cNvPr id="6" name="テキスト ボックス 5"/>
          <p:cNvSpPr txBox="1"/>
          <p:nvPr/>
        </p:nvSpPr>
        <p:spPr>
          <a:xfrm>
            <a:off x="250752" y="3402866"/>
            <a:ext cx="8424936" cy="1754326"/>
          </a:xfrm>
          <a:prstGeom prst="rect">
            <a:avLst/>
          </a:prstGeom>
          <a:noFill/>
        </p:spPr>
        <p:txBody>
          <a:bodyPr wrap="square" rtlCol="0">
            <a:spAutoFit/>
          </a:bodyPr>
          <a:lstStyle/>
          <a:p>
            <a:r>
              <a:rPr kumimoji="1" lang="en-US" altLang="ja-JP" dirty="0" smtClean="0"/>
              <a:t>【</a:t>
            </a:r>
            <a:r>
              <a:rPr kumimoji="1" lang="ja-JP" altLang="en-US" dirty="0" smtClean="0"/>
              <a:t>ハンズオンするには？</a:t>
            </a:r>
            <a:r>
              <a:rPr kumimoji="1" lang="en-US" altLang="ja-JP" dirty="0" smtClean="0"/>
              <a:t>】</a:t>
            </a:r>
          </a:p>
          <a:p>
            <a:pPr marL="1104900" indent="-1104900"/>
            <a:r>
              <a:rPr kumimoji="1" lang="ja-JP" altLang="en-US" dirty="0" smtClean="0"/>
              <a:t>（選択肢</a:t>
            </a:r>
            <a:r>
              <a:rPr kumimoji="1" lang="en-US" altLang="ja-JP" dirty="0" smtClean="0"/>
              <a:t>1</a:t>
            </a:r>
            <a:r>
              <a:rPr kumimoji="1" lang="ja-JP" altLang="en-US" dirty="0" smtClean="0"/>
              <a:t>）</a:t>
            </a:r>
            <a:r>
              <a:rPr kumimoji="1" lang="en-US" altLang="ja-JP" dirty="0" smtClean="0"/>
              <a:t> </a:t>
            </a:r>
            <a:r>
              <a:rPr kumimoji="1" lang="ja-JP" altLang="en-US" dirty="0" smtClean="0"/>
              <a:t>実際に、お手元の</a:t>
            </a:r>
            <a:r>
              <a:rPr kumimoji="1" lang="en-US" altLang="ja-JP" dirty="0" smtClean="0"/>
              <a:t> </a:t>
            </a:r>
            <a:r>
              <a:rPr kumimoji="1" lang="en-US" altLang="ja-JP" dirty="0" err="1" smtClean="0"/>
              <a:t>git</a:t>
            </a:r>
            <a:r>
              <a:rPr kumimoji="1" lang="en-US" altLang="ja-JP" dirty="0" smtClean="0"/>
              <a:t> </a:t>
            </a:r>
            <a:r>
              <a:rPr kumimoji="1" lang="ja-JP" altLang="en-US" dirty="0" smtClean="0"/>
              <a:t>レポジトリクローン置き場（</a:t>
            </a:r>
            <a:r>
              <a:rPr kumimoji="1" lang="en-US" altLang="ja-JP" dirty="0" smtClean="0"/>
              <a:t>~/</a:t>
            </a:r>
            <a:r>
              <a:rPr kumimoji="1" lang="en-US" altLang="ja-JP" dirty="0" err="1" smtClean="0"/>
              <a:t>github</a:t>
            </a:r>
            <a:r>
              <a:rPr kumimoji="1" lang="en-US" altLang="ja-JP" dirty="0" smtClean="0"/>
              <a:t>/</a:t>
            </a:r>
            <a:r>
              <a:rPr kumimoji="1" lang="ja-JP" altLang="en-US" dirty="0" smtClean="0"/>
              <a:t>）に</a:t>
            </a:r>
            <a:r>
              <a:rPr kumimoji="1" lang="en-US" altLang="ja-JP" dirty="0" smtClean="0"/>
              <a:t> https://</a:t>
            </a:r>
            <a:r>
              <a:rPr kumimoji="1" lang="en-US" altLang="ja-JP" dirty="0" err="1" smtClean="0"/>
              <a:t>github.com</a:t>
            </a:r>
            <a:r>
              <a:rPr kumimoji="1" lang="en-US" altLang="ja-JP" dirty="0" smtClean="0"/>
              <a:t>/</a:t>
            </a:r>
            <a:r>
              <a:rPr kumimoji="1" lang="en-US" altLang="ja-JP" dirty="0" err="1" smtClean="0"/>
              <a:t>globalmaps-vt</a:t>
            </a:r>
            <a:r>
              <a:rPr kumimoji="1" lang="en-US" altLang="ja-JP" dirty="0" smtClean="0"/>
              <a:t> </a:t>
            </a:r>
            <a:r>
              <a:rPr kumimoji="1" lang="ja-JP" altLang="en-US" dirty="0" smtClean="0"/>
              <a:t>の関心レポジトリをクローンする。</a:t>
            </a:r>
            <a:endParaRPr kumimoji="1" lang="en-US" altLang="ja-JP" dirty="0" smtClean="0"/>
          </a:p>
          <a:p>
            <a:pPr marL="1104900" indent="-1104900"/>
            <a:r>
              <a:rPr lang="ja-JP" altLang="en-US" dirty="0" smtClean="0"/>
              <a:t>（選択肢</a:t>
            </a:r>
            <a:r>
              <a:rPr lang="en-US" altLang="ja-JP" dirty="0" smtClean="0"/>
              <a:t>2</a:t>
            </a:r>
            <a:r>
              <a:rPr lang="ja-JP" altLang="en-US" dirty="0" smtClean="0"/>
              <a:t>）</a:t>
            </a:r>
            <a:r>
              <a:rPr lang="en-US" altLang="ja-JP" dirty="0" smtClean="0"/>
              <a:t> </a:t>
            </a:r>
            <a:r>
              <a:rPr lang="ja-JP" altLang="en-US" dirty="0" smtClean="0"/>
              <a:t>お手元の</a:t>
            </a:r>
            <a:r>
              <a:rPr lang="en-US" altLang="ja-JP" dirty="0" smtClean="0"/>
              <a:t> </a:t>
            </a:r>
            <a:r>
              <a:rPr lang="en-US" altLang="ja-JP" dirty="0" err="1" smtClean="0"/>
              <a:t>git</a:t>
            </a:r>
            <a:r>
              <a:rPr lang="en-US" altLang="ja-JP" dirty="0" smtClean="0"/>
              <a:t> </a:t>
            </a:r>
            <a:r>
              <a:rPr lang="ja-JP" altLang="en-US" dirty="0" smtClean="0"/>
              <a:t>レポジトリクローン置き場（</a:t>
            </a:r>
            <a:r>
              <a:rPr lang="en-US" altLang="ja-JP" dirty="0" smtClean="0"/>
              <a:t>~/</a:t>
            </a:r>
            <a:r>
              <a:rPr lang="en-US" altLang="ja-JP" dirty="0" err="1" smtClean="0"/>
              <a:t>github</a:t>
            </a:r>
            <a:r>
              <a:rPr lang="en-US" altLang="ja-JP" dirty="0" smtClean="0"/>
              <a:t>/</a:t>
            </a:r>
            <a:r>
              <a:rPr lang="ja-JP" altLang="en-US" dirty="0" smtClean="0"/>
              <a:t>）に、関心レポジトリと　　同名のフォルダだけ作っておく。例えば、</a:t>
            </a:r>
            <a:r>
              <a:rPr lang="en-US" altLang="ja-JP" dirty="0" err="1" smtClean="0"/>
              <a:t>EuroGlobalMap</a:t>
            </a:r>
            <a:r>
              <a:rPr lang="en-US" altLang="ja-JP" dirty="0" smtClean="0"/>
              <a:t> 8.0 </a:t>
            </a:r>
            <a:r>
              <a:rPr lang="ja-JP" altLang="en-US" dirty="0" smtClean="0"/>
              <a:t>ベクトルタイルに関心があれば、</a:t>
            </a:r>
            <a:r>
              <a:rPr lang="en-US" altLang="ja-JP" dirty="0" smtClean="0"/>
              <a:t>~/</a:t>
            </a:r>
            <a:r>
              <a:rPr lang="en-US" altLang="ja-JP" dirty="0" err="1" smtClean="0"/>
              <a:t>github</a:t>
            </a:r>
            <a:r>
              <a:rPr lang="en-US" altLang="ja-JP" dirty="0" smtClean="0"/>
              <a:t>/gmeu80vt/ </a:t>
            </a:r>
            <a:r>
              <a:rPr lang="ja-JP" altLang="en-US" dirty="0" smtClean="0"/>
              <a:t>という空フォルダを作成。</a:t>
            </a:r>
            <a:endParaRPr lang="en-US" altLang="ja-JP" dirty="0" smtClean="0"/>
          </a:p>
        </p:txBody>
      </p:sp>
      <p:pic>
        <p:nvPicPr>
          <p:cNvPr id="7" name="図 6"/>
          <p:cNvPicPr>
            <a:picLocks noChangeAspect="1"/>
          </p:cNvPicPr>
          <p:nvPr/>
        </p:nvPicPr>
        <p:blipFill>
          <a:blip r:embed="rId3"/>
          <a:stretch>
            <a:fillRect/>
          </a:stretch>
        </p:blipFill>
        <p:spPr>
          <a:xfrm>
            <a:off x="0" y="5157192"/>
            <a:ext cx="1231789" cy="1675904"/>
          </a:xfrm>
          <a:prstGeom prst="rect">
            <a:avLst/>
          </a:prstGeom>
        </p:spPr>
      </p:pic>
    </p:spTree>
    <p:extLst>
      <p:ext uri="{BB962C8B-B14F-4D97-AF65-F5344CB8AC3E}">
        <p14:creationId xmlns:p14="http://schemas.microsoft.com/office/powerpoint/2010/main" val="3159911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lang="ja-JP" altLang="en-US" dirty="0" smtClean="0"/>
              <a:t>参考</a:t>
            </a:r>
            <a:r>
              <a:rPr kumimoji="1" lang="en-US" altLang="ja-JP" dirty="0" smtClean="0"/>
              <a:t>】</a:t>
            </a:r>
            <a:r>
              <a:rPr kumimoji="1" lang="ja-JP" altLang="en-US" dirty="0" smtClean="0"/>
              <a:t>私の</a:t>
            </a:r>
            <a:r>
              <a:rPr kumimoji="1" lang="en-US" altLang="ja-JP" dirty="0" smtClean="0"/>
              <a:t> ~/</a:t>
            </a:r>
            <a:r>
              <a:rPr kumimoji="1" lang="en-US" altLang="ja-JP" dirty="0" err="1" smtClean="0"/>
              <a:t>github</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48</a:t>
            </a:fld>
            <a:endParaRPr lang="en-US" altLang="ja-JP"/>
          </a:p>
        </p:txBody>
      </p:sp>
      <p:pic>
        <p:nvPicPr>
          <p:cNvPr id="5" name="図 4"/>
          <p:cNvPicPr>
            <a:picLocks noChangeAspect="1"/>
          </p:cNvPicPr>
          <p:nvPr/>
        </p:nvPicPr>
        <p:blipFill>
          <a:blip r:embed="rId2"/>
          <a:stretch>
            <a:fillRect/>
          </a:stretch>
        </p:blipFill>
        <p:spPr>
          <a:xfrm>
            <a:off x="1870148" y="620688"/>
            <a:ext cx="5510164" cy="6237312"/>
          </a:xfrm>
          <a:prstGeom prst="rect">
            <a:avLst/>
          </a:prstGeom>
        </p:spPr>
      </p:pic>
      <p:pic>
        <p:nvPicPr>
          <p:cNvPr id="7" name="図 6"/>
          <p:cNvPicPr>
            <a:picLocks noChangeAspect="1"/>
          </p:cNvPicPr>
          <p:nvPr/>
        </p:nvPicPr>
        <p:blipFill>
          <a:blip r:embed="rId3"/>
          <a:stretch>
            <a:fillRect/>
          </a:stretch>
        </p:blipFill>
        <p:spPr>
          <a:xfrm>
            <a:off x="0" y="5157192"/>
            <a:ext cx="1231789" cy="1675904"/>
          </a:xfrm>
          <a:prstGeom prst="rect">
            <a:avLst/>
          </a:prstGeom>
        </p:spPr>
      </p:pic>
    </p:spTree>
    <p:extLst>
      <p:ext uri="{BB962C8B-B14F-4D97-AF65-F5344CB8AC3E}">
        <p14:creationId xmlns:p14="http://schemas.microsoft.com/office/powerpoint/2010/main" val="3757295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ハンズオン</a:t>
            </a:r>
            <a:endParaRPr kumimoji="1" lang="ja-JP" altLang="en-US" dirty="0"/>
          </a:p>
        </p:txBody>
      </p:sp>
      <p:sp>
        <p:nvSpPr>
          <p:cNvPr id="3" name="コンテンツ プレースホルダー 2"/>
          <p:cNvSpPr>
            <a:spLocks noGrp="1"/>
          </p:cNvSpPr>
          <p:nvPr>
            <p:ph idx="1"/>
          </p:nvPr>
        </p:nvSpPr>
        <p:spPr>
          <a:xfrm>
            <a:off x="817240" y="692696"/>
            <a:ext cx="8507288" cy="6048672"/>
          </a:xfrm>
        </p:spPr>
        <p:txBody>
          <a:bodyPr/>
          <a:lstStyle/>
          <a:p>
            <a:pPr marL="571500" lvl="0" indent="-571500" fontAlgn="auto">
              <a:spcBef>
                <a:spcPts val="0"/>
              </a:spcBef>
              <a:spcAft>
                <a:spcPts val="0"/>
              </a:spcAft>
              <a:buNone/>
            </a:pPr>
            <a:r>
              <a:rPr kumimoji="1" lang="ja-JP" altLang="en-US" dirty="0" smtClean="0"/>
              <a:t>（</a:t>
            </a:r>
            <a:r>
              <a:rPr kumimoji="1" lang="en-US" altLang="ja-JP" dirty="0" smtClean="0"/>
              <a:t>1</a:t>
            </a:r>
            <a:r>
              <a:rPr kumimoji="1" lang="ja-JP" altLang="en-US" dirty="0" smtClean="0"/>
              <a:t>）</a:t>
            </a:r>
            <a:r>
              <a:rPr lang="en-US" altLang="ja-JP" dirty="0">
                <a:hlinkClick r:id="rId3"/>
              </a:rPr>
              <a:t>https://</a:t>
            </a:r>
            <a:r>
              <a:rPr lang="en-US" altLang="ja-JP" dirty="0" smtClean="0">
                <a:hlinkClick r:id="rId3"/>
              </a:rPr>
              <a:t>github.com/globalmaps-vt/demo</a:t>
            </a:r>
            <a:r>
              <a:rPr lang="en-US" altLang="ja-JP" dirty="0" smtClean="0"/>
              <a:t> </a:t>
            </a:r>
            <a:r>
              <a:rPr lang="ja-JP" altLang="en-US" dirty="0" smtClean="0"/>
              <a:t>をフォークして手元にクローン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2</a:t>
            </a:r>
            <a:r>
              <a:rPr kumimoji="1" lang="ja-JP" altLang="en-US" dirty="0" smtClean="0"/>
              <a:t>）</a:t>
            </a:r>
            <a:r>
              <a:rPr lang="en-US" altLang="ja-JP" dirty="0" smtClean="0"/>
              <a:t>gm#{country}#{version}</a:t>
            </a:r>
            <a:r>
              <a:rPr lang="en-US" altLang="ja-JP" dirty="0" err="1" smtClean="0"/>
              <a:t>vt</a:t>
            </a:r>
            <a:r>
              <a:rPr lang="en-US" altLang="ja-JP" dirty="0" smtClean="0"/>
              <a:t> </a:t>
            </a:r>
            <a:r>
              <a:rPr lang="ja-JP" altLang="en-US" dirty="0" smtClean="0"/>
              <a:t>フォルダを</a:t>
            </a:r>
            <a:r>
              <a:rPr lang="en-US" altLang="ja-JP" dirty="0" smtClean="0"/>
              <a:t> ~/</a:t>
            </a:r>
            <a:r>
              <a:rPr lang="en-US" altLang="ja-JP" dirty="0" err="1" smtClean="0"/>
              <a:t>github</a:t>
            </a:r>
            <a:r>
              <a:rPr lang="en-US" altLang="ja-JP" dirty="0" smtClean="0"/>
              <a:t>/ </a:t>
            </a:r>
            <a:r>
              <a:rPr lang="ja-JP" altLang="en-US" dirty="0" smtClean="0"/>
              <a:t>に作成（空フォルダ又はクローン）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3</a:t>
            </a:r>
            <a:r>
              <a:rPr kumimoji="1" lang="ja-JP" altLang="en-US" dirty="0" smtClean="0"/>
              <a:t>）</a:t>
            </a:r>
            <a:r>
              <a:rPr kumimoji="1" lang="en-US" altLang="ja-JP" dirty="0" smtClean="0"/>
              <a:t> ~/</a:t>
            </a:r>
            <a:r>
              <a:rPr kumimoji="1" lang="en-US" altLang="ja-JP" dirty="0" err="1" smtClean="0"/>
              <a:t>github</a:t>
            </a:r>
            <a:r>
              <a:rPr kumimoji="1" lang="en-US" altLang="ja-JP" dirty="0" smtClean="0"/>
              <a:t>/demo/</a:t>
            </a:r>
            <a:r>
              <a:rPr kumimoji="1" lang="en-US" altLang="ja-JP" dirty="0" err="1" smtClean="0"/>
              <a:t>make.rb</a:t>
            </a:r>
            <a:r>
              <a:rPr kumimoji="1" lang="en-US" altLang="ja-JP" dirty="0" smtClean="0"/>
              <a:t> </a:t>
            </a:r>
            <a:r>
              <a:rPr kumimoji="1" lang="ja-JP" altLang="en-US" dirty="0" smtClean="0"/>
              <a:t>をエディット</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4</a:t>
            </a:r>
            <a:r>
              <a:rPr lang="ja-JP" altLang="en-US" dirty="0" smtClean="0"/>
              <a:t>）</a:t>
            </a:r>
            <a:r>
              <a:rPr lang="en-US" altLang="ja-JP" dirty="0" smtClean="0"/>
              <a:t> ~/</a:t>
            </a:r>
            <a:r>
              <a:rPr lang="en-US" altLang="ja-JP" dirty="0" err="1" smtClean="0"/>
              <a:t>github</a:t>
            </a:r>
            <a:r>
              <a:rPr lang="en-US" altLang="ja-JP" dirty="0" smtClean="0"/>
              <a:t>/demo </a:t>
            </a:r>
            <a:r>
              <a:rPr lang="ja-JP" altLang="en-US" dirty="0" smtClean="0"/>
              <a:t>で</a:t>
            </a:r>
            <a:r>
              <a:rPr lang="en-US" altLang="ja-JP" dirty="0" smtClean="0"/>
              <a:t> ruby </a:t>
            </a:r>
            <a:r>
              <a:rPr lang="en-US" altLang="ja-JP" dirty="0" err="1" smtClean="0"/>
              <a:t>make.rb</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5</a:t>
            </a:r>
            <a:r>
              <a:rPr kumimoji="1" lang="ja-JP" altLang="en-US" dirty="0" smtClean="0"/>
              <a:t>）</a:t>
            </a:r>
            <a:r>
              <a:rPr kumimoji="1" lang="en-US" altLang="ja-JP" dirty="0" smtClean="0"/>
              <a:t> ~/</a:t>
            </a:r>
            <a:r>
              <a:rPr kumimoji="1" lang="en-US" altLang="ja-JP" dirty="0" err="1" smtClean="0"/>
              <a:t>github</a:t>
            </a:r>
            <a:r>
              <a:rPr kumimoji="1" lang="en-US" altLang="ja-JP" dirty="0" smtClean="0"/>
              <a:t>/demo </a:t>
            </a:r>
            <a:r>
              <a:rPr kumimoji="1" lang="ja-JP" altLang="en-US" dirty="0" smtClean="0"/>
              <a:t>で</a:t>
            </a:r>
            <a:r>
              <a:rPr kumimoji="1" lang="en-US" altLang="ja-JP" dirty="0" smtClean="0"/>
              <a:t> python </a:t>
            </a:r>
            <a:r>
              <a:rPr kumimoji="1" lang="mr-IN" altLang="ja-JP" dirty="0" smtClean="0"/>
              <a:t>–</a:t>
            </a:r>
            <a:r>
              <a:rPr kumimoji="1" lang="en-US" altLang="ja-JP" dirty="0" smtClean="0"/>
              <a:t>m </a:t>
            </a:r>
            <a:r>
              <a:rPr kumimoji="1" lang="en-US" altLang="ja-JP" dirty="0" err="1" smtClean="0"/>
              <a:t>SimpleHTTPServer</a:t>
            </a:r>
            <a:r>
              <a:rPr kumimoji="1" lang="en-US" altLang="ja-JP" dirty="0" smtClean="0"/>
              <a:t> </a:t>
            </a:r>
            <a:r>
              <a:rPr kumimoji="1" lang="ja-JP" altLang="en-US" dirty="0" smtClean="0"/>
              <a:t>してローカル確認</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6</a:t>
            </a:r>
            <a:r>
              <a:rPr lang="ja-JP" altLang="en-US" dirty="0" smtClean="0"/>
              <a:t>）</a:t>
            </a:r>
            <a:r>
              <a:rPr lang="en-US" altLang="ja-JP" dirty="0" smtClean="0"/>
              <a:t> ~/</a:t>
            </a:r>
            <a:r>
              <a:rPr lang="en-US" altLang="ja-JP" dirty="0" err="1" smtClean="0"/>
              <a:t>github</a:t>
            </a:r>
            <a:r>
              <a:rPr lang="en-US" altLang="ja-JP" dirty="0" smtClean="0"/>
              <a:t>/demo </a:t>
            </a:r>
            <a:r>
              <a:rPr lang="ja-JP" altLang="en-US" dirty="0" smtClean="0"/>
              <a:t>で</a:t>
            </a:r>
            <a:r>
              <a:rPr lang="en-US" altLang="ja-JP" dirty="0" smtClean="0"/>
              <a:t> commit &amp; sync </a:t>
            </a:r>
            <a:r>
              <a:rPr lang="ja-JP" altLang="en-US" dirty="0" smtClean="0"/>
              <a:t>して、</a:t>
            </a:r>
            <a:r>
              <a:rPr lang="en-US" altLang="ja-JP" dirty="0" smtClean="0"/>
              <a:t>#{your-id}.</a:t>
            </a:r>
            <a:r>
              <a:rPr lang="en-US" altLang="ja-JP" dirty="0" err="1" smtClean="0"/>
              <a:t>github.io</a:t>
            </a:r>
            <a:r>
              <a:rPr lang="en-US" altLang="ja-JP" dirty="0" smtClean="0"/>
              <a:t>/demo/</a:t>
            </a:r>
            <a:r>
              <a:rPr lang="en-US" altLang="ja-JP" dirty="0" err="1" smtClean="0"/>
              <a:t>mapboxgl</a:t>
            </a:r>
            <a:r>
              <a:rPr lang="en-US" altLang="ja-JP" dirty="0" smtClean="0"/>
              <a:t>/</a:t>
            </a:r>
            <a:r>
              <a:rPr lang="mr-IN" altLang="ja-JP" dirty="0" smtClean="0"/>
              <a:t>…</a:t>
            </a:r>
            <a:r>
              <a:rPr lang="en-US" altLang="ja-JP" dirty="0" smtClean="0"/>
              <a:t> </a:t>
            </a:r>
            <a:r>
              <a:rPr lang="ja-JP" altLang="en-US" dirty="0" smtClean="0"/>
              <a:t>で表示されるか確認</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7</a:t>
            </a:r>
            <a:r>
              <a:rPr kumimoji="1" lang="ja-JP" altLang="en-US" dirty="0" smtClean="0"/>
              <a:t>）</a:t>
            </a:r>
            <a:r>
              <a:rPr kumimoji="1" lang="en-US" altLang="ja-JP" dirty="0" smtClean="0"/>
              <a:t> </a:t>
            </a:r>
            <a:r>
              <a:rPr lang="en-US" altLang="ja-JP" dirty="0" smtClean="0"/>
              <a:t>16:30</a:t>
            </a:r>
            <a:r>
              <a:rPr lang="ja-JP" altLang="en-US" dirty="0" smtClean="0"/>
              <a:t>からのプレゼンをいただけるか検討</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49</a:t>
            </a:fld>
            <a:endParaRPr lang="en-US" altLang="ja-JP"/>
          </a:p>
        </p:txBody>
      </p:sp>
      <p:pic>
        <p:nvPicPr>
          <p:cNvPr id="5" name="図 4"/>
          <p:cNvPicPr>
            <a:picLocks noChangeAspect="1"/>
          </p:cNvPicPr>
          <p:nvPr/>
        </p:nvPicPr>
        <p:blipFill>
          <a:blip r:embed="rId4"/>
          <a:stretch>
            <a:fillRect/>
          </a:stretch>
        </p:blipFill>
        <p:spPr>
          <a:xfrm>
            <a:off x="-188181" y="5157192"/>
            <a:ext cx="1231789" cy="1675904"/>
          </a:xfrm>
          <a:prstGeom prst="rect">
            <a:avLst/>
          </a:prstGeom>
        </p:spPr>
      </p:pic>
    </p:spTree>
    <p:extLst>
      <p:ext uri="{BB962C8B-B14F-4D97-AF65-F5344CB8AC3E}">
        <p14:creationId xmlns:p14="http://schemas.microsoft.com/office/powerpoint/2010/main" val="22615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本日の想定スケジュール</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869808592"/>
              </p:ext>
            </p:extLst>
          </p:nvPr>
        </p:nvGraphicFramePr>
        <p:xfrm>
          <a:off x="457200" y="1364422"/>
          <a:ext cx="8229600" cy="3774440"/>
        </p:xfrm>
        <a:graphic>
          <a:graphicData uri="http://schemas.openxmlformats.org/drawingml/2006/table">
            <a:tbl>
              <a:tblPr firstRow="1" bandRow="1">
                <a:tableStyleId>{5C22544A-7EE6-4342-B048-85BDC9FD1C3A}</a:tableStyleId>
              </a:tblPr>
              <a:tblGrid>
                <a:gridCol w="514400"/>
                <a:gridCol w="1944216"/>
                <a:gridCol w="5770984"/>
              </a:tblGrid>
              <a:tr h="370840">
                <a:tc>
                  <a:txBody>
                    <a:bodyPr/>
                    <a:lstStyle/>
                    <a:p>
                      <a:pPr algn="ctr"/>
                      <a:r>
                        <a:rPr kumimoji="1" lang="en-US" altLang="ja-JP" dirty="0" smtClean="0">
                          <a:solidFill>
                            <a:schemeClr val="tx1"/>
                          </a:solidFill>
                        </a:rPr>
                        <a:t>#</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想定所要時間</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smtClean="0">
                          <a:solidFill>
                            <a:schemeClr val="tx1"/>
                          </a:solidFill>
                        </a:rPr>
                        <a:t>内容</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1</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14:00 </a:t>
                      </a:r>
                      <a:r>
                        <a:rPr kumimoji="1" lang="mr-IN" altLang="ja-JP" dirty="0" smtClean="0"/>
                        <a:t>–</a:t>
                      </a:r>
                      <a:r>
                        <a:rPr kumimoji="1" lang="en-US" altLang="ja-JP" dirty="0" smtClean="0"/>
                        <a:t> 14:30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2</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14:30 </a:t>
                      </a:r>
                      <a:r>
                        <a:rPr kumimoji="1" lang="mr-IN" altLang="ja-JP" dirty="0" smtClean="0"/>
                        <a:t>–</a:t>
                      </a:r>
                      <a:r>
                        <a:rPr kumimoji="1" lang="en-US" altLang="ja-JP" dirty="0" smtClean="0"/>
                        <a:t> 14:55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a:t>
                      </a:r>
                      <a:r>
                        <a:rPr kumimoji="1" lang="en-US" altLang="ja-JP" baseline="0" dirty="0" smtClean="0"/>
                        <a:t> 1</a:t>
                      </a:r>
                    </a:p>
                    <a:p>
                      <a:r>
                        <a:rPr kumimoji="1" lang="ja-JP" altLang="en-US" baseline="0" dirty="0" smtClean="0">
                          <a:solidFill>
                            <a:srgbClr val="0000FF"/>
                          </a:solidFill>
                        </a:rPr>
                        <a:t>地球地図バイナリベクトルサイトをカスタマイズしてみる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3</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14:55 </a:t>
                      </a:r>
                      <a:r>
                        <a:rPr kumimoji="1" lang="mr-IN" altLang="ja-JP" dirty="0" smtClean="0"/>
                        <a:t>–</a:t>
                      </a:r>
                      <a:r>
                        <a:rPr kumimoji="1" lang="en-US" altLang="ja-JP" dirty="0" smtClean="0"/>
                        <a:t> 15:20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2</a:t>
                      </a:r>
                    </a:p>
                    <a:p>
                      <a:r>
                        <a:rPr kumimoji="1" lang="ja-JP" altLang="en-US" dirty="0" smtClean="0">
                          <a:solidFill>
                            <a:srgbClr val="0000FF"/>
                          </a:solidFill>
                        </a:rPr>
                        <a:t>カスタマイズをグローバル適用してみる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15:20 </a:t>
                      </a:r>
                      <a:r>
                        <a:rPr kumimoji="1" lang="mr-IN" altLang="ja-JP" dirty="0" smtClean="0"/>
                        <a:t>–</a:t>
                      </a:r>
                      <a:r>
                        <a:rPr kumimoji="1" lang="en-US" altLang="ja-JP" dirty="0" smtClean="0"/>
                        <a:t> 15:40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Break</a:t>
                      </a:r>
                      <a:r>
                        <a:rPr kumimoji="1" lang="en-US" altLang="ja-JP" baseline="0" dirty="0" smtClean="0"/>
                        <a:t> time</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4</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15:40 </a:t>
                      </a:r>
                      <a:r>
                        <a:rPr kumimoji="1" lang="mr-IN" altLang="ja-JP" dirty="0" smtClean="0"/>
                        <a:t>–</a:t>
                      </a:r>
                      <a:r>
                        <a:rPr kumimoji="1" lang="en-US" altLang="ja-JP" dirty="0" smtClean="0"/>
                        <a:t> 16:10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7030A0"/>
                          </a:solidFill>
                        </a:rPr>
                        <a:t>Data-side introduction</a:t>
                      </a:r>
                      <a:endParaRPr kumimoji="1" lang="ja-JP" alt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16:10 </a:t>
                      </a:r>
                      <a:r>
                        <a:rPr kumimoji="1" lang="mr-IN" altLang="ja-JP" dirty="0" smtClean="0"/>
                        <a:t>–</a:t>
                      </a:r>
                      <a:r>
                        <a:rPr kumimoji="1" lang="en-US" altLang="ja-JP" dirty="0" smtClean="0"/>
                        <a:t> 16:35</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Hands-on part 3</a:t>
                      </a:r>
                    </a:p>
                    <a:p>
                      <a:r>
                        <a:rPr kumimoji="1" lang="ja-JP" altLang="en-US" dirty="0" smtClean="0">
                          <a:solidFill>
                            <a:srgbClr val="0000FF"/>
                          </a:solidFill>
                        </a:rPr>
                        <a:t>自分のデータのバイナリベクトルタイルを作ってみる</a:t>
                      </a:r>
                      <a:endParaRPr kumimoji="1" lang="ja-JP" altLang="en-US"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6</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16:35</a:t>
                      </a:r>
                      <a:r>
                        <a:rPr kumimoji="1" lang="en-US" altLang="ja-JP" baseline="0" dirty="0" smtClean="0"/>
                        <a:t> </a:t>
                      </a:r>
                      <a:r>
                        <a:rPr kumimoji="1" lang="mr-IN" altLang="ja-JP" baseline="0" dirty="0" smtClean="0"/>
                        <a:t>–</a:t>
                      </a:r>
                      <a:r>
                        <a:rPr kumimoji="1" lang="en-US" altLang="ja-JP" baseline="0" dirty="0" smtClean="0"/>
                        <a:t> 17:00</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solidFill>
                            <a:srgbClr val="FF0000"/>
                          </a:solidFill>
                        </a:rPr>
                        <a:t>Presentation</a:t>
                      </a:r>
                      <a:r>
                        <a:rPr kumimoji="1" lang="en-US" altLang="ja-JP" dirty="0" smtClean="0"/>
                        <a:t> and closing</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a:t>
            </a:fld>
            <a:endParaRPr lang="en-US" altLang="ja-JP"/>
          </a:p>
        </p:txBody>
      </p:sp>
      <p:sp>
        <p:nvSpPr>
          <p:cNvPr id="6" name="テキスト ボックス 5"/>
          <p:cNvSpPr txBox="1"/>
          <p:nvPr/>
        </p:nvSpPr>
        <p:spPr>
          <a:xfrm>
            <a:off x="5436096" y="949599"/>
            <a:ext cx="3417923" cy="369332"/>
          </a:xfrm>
          <a:prstGeom prst="rect">
            <a:avLst/>
          </a:prstGeom>
          <a:noFill/>
        </p:spPr>
        <p:txBody>
          <a:bodyPr wrap="none" rtlCol="0">
            <a:spAutoFit/>
          </a:bodyPr>
          <a:lstStyle/>
          <a:p>
            <a:r>
              <a:rPr kumimoji="1" lang="en-US" altLang="ja-JP" dirty="0" smtClean="0"/>
              <a:t>※</a:t>
            </a:r>
            <a:r>
              <a:rPr kumimoji="1" lang="ja-JP" altLang="en-US" dirty="0" smtClean="0"/>
              <a:t>時間割はおおよそのものです。</a:t>
            </a:r>
            <a:endParaRPr kumimoji="1" lang="ja-JP" altLang="en-US" dirty="0"/>
          </a:p>
        </p:txBody>
      </p:sp>
      <p:sp>
        <p:nvSpPr>
          <p:cNvPr id="7" name="テキスト ボックス 6"/>
          <p:cNvSpPr txBox="1"/>
          <p:nvPr/>
        </p:nvSpPr>
        <p:spPr>
          <a:xfrm>
            <a:off x="543493" y="5302949"/>
            <a:ext cx="8057014" cy="646331"/>
          </a:xfrm>
          <a:prstGeom prst="rect">
            <a:avLst/>
          </a:prstGeom>
          <a:noFill/>
        </p:spPr>
        <p:txBody>
          <a:bodyPr wrap="none" rtlCol="0">
            <a:spAutoFit/>
          </a:bodyPr>
          <a:lstStyle/>
          <a:p>
            <a:r>
              <a:rPr kumimoji="1" lang="ja-JP" altLang="en-US" dirty="0" smtClean="0"/>
              <a:t>プレゼンテーション：</a:t>
            </a:r>
            <a:endParaRPr kumimoji="1" lang="en-US" altLang="ja-JP" dirty="0" smtClean="0"/>
          </a:p>
          <a:p>
            <a:r>
              <a:rPr kumimoji="1" lang="ja-JP" altLang="en-US" dirty="0" smtClean="0"/>
              <a:t>ハンズオンの作品又は要望・期待・アイディアを、挙手ベースで発表して頂きます。</a:t>
            </a:r>
            <a:endParaRPr kumimoji="1" lang="ja-JP" altLang="en-US" dirty="0"/>
          </a:p>
        </p:txBody>
      </p:sp>
    </p:spTree>
    <p:extLst>
      <p:ext uri="{BB962C8B-B14F-4D97-AF65-F5344CB8AC3E}">
        <p14:creationId xmlns:p14="http://schemas.microsoft.com/office/powerpoint/2010/main" val="750424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参考</a:t>
            </a:r>
            <a:r>
              <a:rPr kumimoji="1" lang="en-US" altLang="ja-JP" dirty="0" smtClean="0"/>
              <a:t>】</a:t>
            </a:r>
            <a:r>
              <a:rPr kumimoji="1" lang="en-US" altLang="ja-JP" dirty="0" err="1" smtClean="0"/>
              <a:t>make.rb</a:t>
            </a:r>
            <a:r>
              <a:rPr kumimoji="1" lang="en-US" altLang="ja-JP" dirty="0" smtClean="0"/>
              <a:t> </a:t>
            </a:r>
            <a:r>
              <a:rPr kumimoji="1" lang="ja-JP" altLang="en-US" dirty="0" smtClean="0"/>
              <a:t>今後の藤村のチャレンジ</a:t>
            </a:r>
            <a:endParaRPr kumimoji="1" lang="ja-JP" altLang="en-US" dirty="0"/>
          </a:p>
        </p:txBody>
      </p:sp>
      <p:sp>
        <p:nvSpPr>
          <p:cNvPr id="3" name="コンテンツ プレースホルダー 2"/>
          <p:cNvSpPr>
            <a:spLocks noGrp="1"/>
          </p:cNvSpPr>
          <p:nvPr>
            <p:ph idx="1"/>
          </p:nvPr>
        </p:nvSpPr>
        <p:spPr>
          <a:xfrm>
            <a:off x="462856" y="620688"/>
            <a:ext cx="8229600" cy="5400600"/>
          </a:xfrm>
        </p:spPr>
        <p:txBody>
          <a:bodyPr/>
          <a:lstStyle/>
          <a:p>
            <a:pPr marL="514350" indent="-514350">
              <a:buFont typeface="+mj-ea"/>
              <a:buAutoNum type="circleNumDbPlain"/>
            </a:pPr>
            <a:r>
              <a:rPr kumimoji="1" lang="ja-JP" altLang="en-US" dirty="0" smtClean="0"/>
              <a:t>属性がもっと美しく表示できるようにする</a:t>
            </a:r>
            <a:endParaRPr kumimoji="1" lang="en-US" altLang="ja-JP" dirty="0" smtClean="0"/>
          </a:p>
          <a:p>
            <a:pPr marL="514350" indent="-514350">
              <a:buFont typeface="+mj-ea"/>
              <a:buAutoNum type="circleNumDbPlain"/>
            </a:pPr>
            <a:endParaRPr lang="en-US" altLang="ja-JP" dirty="0"/>
          </a:p>
          <a:p>
            <a:pPr marL="514350" indent="-514350">
              <a:buFont typeface="+mj-ea"/>
              <a:buAutoNum type="circleNumDbPlain"/>
            </a:pPr>
            <a:endParaRPr kumimoji="1" lang="en-US" altLang="ja-JP" dirty="0" smtClean="0"/>
          </a:p>
          <a:p>
            <a:pPr marL="514350" indent="-514350">
              <a:buFont typeface="+mj-ea"/>
              <a:buAutoNum type="circleNumDbPlain"/>
            </a:pPr>
            <a:endParaRPr lang="en-US" altLang="ja-JP" dirty="0"/>
          </a:p>
          <a:p>
            <a:pPr marL="514350" indent="-514350">
              <a:buFont typeface="+mj-ea"/>
              <a:buAutoNum type="circleNumDbPlain"/>
            </a:pPr>
            <a:r>
              <a:rPr kumimoji="1" lang="en-US" altLang="ja-JP" dirty="0" err="1" smtClean="0"/>
              <a:t>Mapbox</a:t>
            </a:r>
            <a:r>
              <a:rPr kumimoji="1" lang="en-US" altLang="ja-JP" dirty="0" smtClean="0"/>
              <a:t> GL JS </a:t>
            </a:r>
            <a:r>
              <a:rPr kumimoji="1" lang="ja-JP" altLang="en-US" dirty="0" smtClean="0"/>
              <a:t>だけでなく、</a:t>
            </a:r>
            <a:r>
              <a:rPr kumimoji="1" lang="en-US" altLang="ja-JP" dirty="0" err="1" smtClean="0"/>
              <a:t>Mapzen</a:t>
            </a:r>
            <a:r>
              <a:rPr kumimoji="1" lang="en-US" altLang="ja-JP" dirty="0" smtClean="0"/>
              <a:t> Tangram </a:t>
            </a:r>
            <a:r>
              <a:rPr kumimoji="1" lang="ja-JP" altLang="en-US" dirty="0" smtClean="0"/>
              <a:t>でも動くようにする。</a:t>
            </a:r>
            <a:endParaRPr kumimoji="1" lang="en-US" altLang="ja-JP" dirty="0" smtClean="0"/>
          </a:p>
          <a:p>
            <a:pPr marL="0" indent="0">
              <a:buNone/>
            </a:pPr>
            <a:r>
              <a:rPr lang="ja-JP" altLang="en-US" dirty="0" smtClean="0"/>
              <a:t>（参考）</a:t>
            </a:r>
            <a:r>
              <a:rPr lang="en-US" altLang="ja-JP" dirty="0" smtClean="0"/>
              <a:t> </a:t>
            </a:r>
            <a:r>
              <a:rPr lang="mr-IN" altLang="ja-JP" dirty="0" smtClean="0">
                <a:hlinkClick r:id="rId2"/>
              </a:rPr>
              <a:t>https</a:t>
            </a:r>
            <a:r>
              <a:rPr lang="mr-IN" altLang="ja-JP" dirty="0">
                <a:hlinkClick r:id="rId2"/>
              </a:rPr>
              <a:t>://</a:t>
            </a:r>
            <a:r>
              <a:rPr lang="mr-IN" altLang="ja-JP" dirty="0" smtClean="0">
                <a:hlinkClick r:id="rId2"/>
              </a:rPr>
              <a:t>hfu.github.io/gmjp22vt</a:t>
            </a:r>
            <a:endParaRPr lang="en-US" altLang="ja-JP" dirty="0" smtClean="0"/>
          </a:p>
          <a:p>
            <a:pPr marL="0" indent="0">
              <a:buNone/>
            </a:pPr>
            <a:endParaRPr kumimoji="1" lang="en-US" altLang="ja-JP" dirty="0"/>
          </a:p>
          <a:p>
            <a:pPr marL="0" indent="0">
              <a:buNone/>
            </a:pPr>
            <a:r>
              <a:rPr lang="en-US" altLang="ja-JP" dirty="0" smtClean="0"/>
              <a:t>【</a:t>
            </a:r>
            <a:r>
              <a:rPr lang="ja-JP" altLang="en-US" dirty="0" smtClean="0"/>
              <a:t>上級者向き</a:t>
            </a:r>
            <a:r>
              <a:rPr lang="en-US" altLang="ja-JP" dirty="0" smtClean="0"/>
              <a:t>】 Fork me </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50</a:t>
            </a:fld>
            <a:endParaRPr lang="en-US" altLang="ja-JP"/>
          </a:p>
        </p:txBody>
      </p:sp>
      <p:pic>
        <p:nvPicPr>
          <p:cNvPr id="5" name="図 4"/>
          <p:cNvPicPr>
            <a:picLocks noChangeAspect="1"/>
          </p:cNvPicPr>
          <p:nvPr/>
        </p:nvPicPr>
        <p:blipFill>
          <a:blip r:embed="rId3"/>
          <a:stretch>
            <a:fillRect/>
          </a:stretch>
        </p:blipFill>
        <p:spPr>
          <a:xfrm>
            <a:off x="5796136" y="1196752"/>
            <a:ext cx="3124200" cy="1549400"/>
          </a:xfrm>
          <a:prstGeom prst="rect">
            <a:avLst/>
          </a:prstGeom>
        </p:spPr>
      </p:pic>
      <p:pic>
        <p:nvPicPr>
          <p:cNvPr id="6" name="図 5"/>
          <p:cNvPicPr>
            <a:picLocks noChangeAspect="1"/>
          </p:cNvPicPr>
          <p:nvPr/>
        </p:nvPicPr>
        <p:blipFill>
          <a:blip r:embed="rId4"/>
          <a:stretch>
            <a:fillRect/>
          </a:stretch>
        </p:blipFill>
        <p:spPr>
          <a:xfrm>
            <a:off x="5827464" y="4725144"/>
            <a:ext cx="2521957" cy="2132856"/>
          </a:xfrm>
          <a:prstGeom prst="rect">
            <a:avLst/>
          </a:prstGeom>
        </p:spPr>
      </p:pic>
    </p:spTree>
    <p:extLst>
      <p:ext uri="{BB962C8B-B14F-4D97-AF65-F5344CB8AC3E}">
        <p14:creationId xmlns:p14="http://schemas.microsoft.com/office/powerpoint/2010/main" val="15198646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a:t>
            </a:r>
            <a:r>
              <a:rPr lang="en-US" altLang="ja-JP" dirty="0"/>
              <a:t/>
            </a:r>
            <a:br>
              <a:rPr lang="en-US" altLang="ja-JP" dirty="0"/>
            </a:br>
            <a:r>
              <a:rPr lang="ja-JP" altLang="en-US" dirty="0" smtClean="0"/>
              <a:t>タイルセットについて</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Data-side introduction</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51</a:t>
            </a:fld>
            <a:endParaRPr lang="en-US" altLang="ja-JP"/>
          </a:p>
        </p:txBody>
      </p:sp>
      <p:pic>
        <p:nvPicPr>
          <p:cNvPr id="5" name="図 4"/>
          <p:cNvPicPr>
            <a:picLocks noChangeAspect="1"/>
          </p:cNvPicPr>
          <p:nvPr/>
        </p:nvPicPr>
        <p:blipFill>
          <a:blip r:embed="rId2"/>
          <a:stretch>
            <a:fillRect/>
          </a:stretch>
        </p:blipFill>
        <p:spPr>
          <a:xfrm>
            <a:off x="3652301" y="1052736"/>
            <a:ext cx="5093815" cy="2880320"/>
          </a:xfrm>
          <a:prstGeom prst="rect">
            <a:avLst/>
          </a:prstGeom>
        </p:spPr>
      </p:pic>
    </p:spTree>
    <p:extLst>
      <p:ext uri="{BB962C8B-B14F-4D97-AF65-F5344CB8AC3E}">
        <p14:creationId xmlns:p14="http://schemas.microsoft.com/office/powerpoint/2010/main" val="2072745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a:t>
            </a:r>
            <a:endParaRPr kumimoji="1" lang="ja-JP" altLang="en-US" dirty="0"/>
          </a:p>
        </p:txBody>
      </p:sp>
      <p:sp>
        <p:nvSpPr>
          <p:cNvPr id="3" name="コンテンツ プレースホルダー 2"/>
          <p:cNvSpPr>
            <a:spLocks noGrp="1"/>
          </p:cNvSpPr>
          <p:nvPr>
            <p:ph idx="1"/>
          </p:nvPr>
        </p:nvSpPr>
        <p:spPr>
          <a:xfrm>
            <a:off x="179512" y="620688"/>
            <a:ext cx="8856984" cy="5505475"/>
          </a:xfrm>
        </p:spPr>
        <p:txBody>
          <a:bodyPr/>
          <a:lstStyle/>
          <a:p>
            <a:r>
              <a:rPr lang="en-US" altLang="ja-JP" dirty="0" smtClean="0"/>
              <a:t>URL: https</a:t>
            </a:r>
            <a:r>
              <a:rPr lang="en-US" altLang="ja-JP" dirty="0"/>
              <a:t>://</a:t>
            </a:r>
            <a:r>
              <a:rPr lang="en-US" altLang="ja-JP" dirty="0" smtClean="0"/>
              <a:t>globalmaps-vt.github.io/gm{country}{version}vt</a:t>
            </a:r>
            <a:r>
              <a:rPr lang="en-US" altLang="ja-JP" dirty="0"/>
              <a:t>/{z}/{x}/{y}.</a:t>
            </a:r>
            <a:r>
              <a:rPr lang="en-US" altLang="ja-JP" dirty="0" smtClean="0"/>
              <a:t>mvt</a:t>
            </a:r>
          </a:p>
          <a:p>
            <a:r>
              <a:rPr kumimoji="1" lang="ja-JP" altLang="en-US" dirty="0" smtClean="0"/>
              <a:t>フォーマット</a:t>
            </a:r>
            <a:r>
              <a:rPr kumimoji="1" lang="en-US" altLang="ja-JP" dirty="0" smtClean="0"/>
              <a:t>: MVT (</a:t>
            </a:r>
            <a:r>
              <a:rPr kumimoji="1" lang="en-US" altLang="ja-JP" dirty="0" err="1" smtClean="0"/>
              <a:t>mapbox</a:t>
            </a:r>
            <a:r>
              <a:rPr kumimoji="1" lang="en-US" altLang="ja-JP" dirty="0" smtClean="0"/>
              <a:t>/vector-tile-spec)</a:t>
            </a:r>
          </a:p>
          <a:p>
            <a:r>
              <a:rPr lang="ja-JP" altLang="en-US" dirty="0" smtClean="0"/>
              <a:t>ライセンス：</a:t>
            </a:r>
            <a:r>
              <a:rPr lang="en-US" altLang="ja-JP" dirty="0" smtClean="0"/>
              <a:t> </a:t>
            </a:r>
            <a:r>
              <a:rPr lang="ja-JP" altLang="en-US" dirty="0" smtClean="0"/>
              <a:t>地球地図のまま</a:t>
            </a:r>
            <a:endParaRPr lang="en-US" altLang="ja-JP" dirty="0" smtClean="0"/>
          </a:p>
          <a:p>
            <a:pPr lvl="1"/>
            <a:r>
              <a:rPr lang="ja-JP" altLang="en-US" dirty="0" smtClean="0"/>
              <a:t>「少なくとも非商用利用は</a:t>
            </a:r>
            <a:r>
              <a:rPr lang="en-US" altLang="ja-JP" dirty="0" smtClean="0"/>
              <a:t> free</a:t>
            </a:r>
            <a:r>
              <a:rPr lang="ja-JP" altLang="en-US" dirty="0" smtClean="0"/>
              <a:t>」</a:t>
            </a:r>
            <a:endParaRPr lang="en-US" altLang="ja-JP" dirty="0" smtClean="0"/>
          </a:p>
          <a:p>
            <a:pPr lvl="1"/>
            <a:r>
              <a:rPr kumimoji="1" lang="ja-JP" altLang="en-US" dirty="0" smtClean="0"/>
              <a:t>地球地図日本は国土地理院コンテンツ利用規約</a:t>
            </a:r>
            <a:endParaRPr kumimoji="1" lang="en-US" altLang="ja-JP" dirty="0" smtClean="0"/>
          </a:p>
          <a:p>
            <a:r>
              <a:rPr kumimoji="1" lang="ja-JP" altLang="en-US" dirty="0" smtClean="0"/>
              <a:t>ステータス：「地球地図</a:t>
            </a:r>
            <a:r>
              <a:rPr kumimoji="1" lang="en-US" altLang="ja-JP" dirty="0" smtClean="0"/>
              <a:t> Transfer Plan</a:t>
            </a:r>
            <a:r>
              <a:rPr kumimoji="1" lang="ja-JP" altLang="en-US" dirty="0" smtClean="0"/>
              <a:t>」進捗中</a:t>
            </a:r>
            <a:endParaRPr kumimoji="1" lang="en-US" altLang="ja-JP" dirty="0" smtClean="0"/>
          </a:p>
          <a:p>
            <a:endParaRPr lang="en-US" altLang="ja-JP" dirty="0"/>
          </a:p>
          <a:p>
            <a:pPr marL="0" indent="0">
              <a:buNone/>
            </a:pPr>
            <a:r>
              <a:rPr kumimoji="1" lang="ja-JP" altLang="en-US" dirty="0" smtClean="0"/>
              <a:t>フィードバックがあれば、できるかぎり英語で</a:t>
            </a:r>
            <a:r>
              <a:rPr kumimoji="1" lang="en-US" altLang="ja-JP" dirty="0" smtClean="0"/>
              <a:t> issues </a:t>
            </a:r>
            <a:r>
              <a:rPr kumimoji="1" lang="ja-JP" altLang="en-US" dirty="0" smtClean="0"/>
              <a:t>にいただけるとありがたいです。</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52</a:t>
            </a:fld>
            <a:endParaRPr lang="en-US" altLang="ja-JP"/>
          </a:p>
        </p:txBody>
      </p:sp>
    </p:spTree>
    <p:extLst>
      <p:ext uri="{BB962C8B-B14F-4D97-AF65-F5344CB8AC3E}">
        <p14:creationId xmlns:p14="http://schemas.microsoft.com/office/powerpoint/2010/main" val="11941972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バイナリベクトルタイルフォーマット</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53</a:t>
            </a:fld>
            <a:endParaRPr lang="en-US" altLang="ja-JP"/>
          </a:p>
        </p:txBody>
      </p:sp>
      <p:pic>
        <p:nvPicPr>
          <p:cNvPr id="4" name="図 3"/>
          <p:cNvPicPr>
            <a:picLocks noChangeAspect="1"/>
          </p:cNvPicPr>
          <p:nvPr/>
        </p:nvPicPr>
        <p:blipFill>
          <a:blip r:embed="rId2"/>
          <a:stretch>
            <a:fillRect/>
          </a:stretch>
        </p:blipFill>
        <p:spPr>
          <a:xfrm>
            <a:off x="0" y="535735"/>
            <a:ext cx="9144000" cy="5053505"/>
          </a:xfrm>
          <a:prstGeom prst="rect">
            <a:avLst/>
          </a:prstGeom>
        </p:spPr>
      </p:pic>
      <p:sp>
        <p:nvSpPr>
          <p:cNvPr id="5" name="テキスト ボックス 4"/>
          <p:cNvSpPr txBox="1"/>
          <p:nvPr/>
        </p:nvSpPr>
        <p:spPr>
          <a:xfrm>
            <a:off x="251520" y="5589240"/>
            <a:ext cx="7435049" cy="1200329"/>
          </a:xfrm>
          <a:prstGeom prst="rect">
            <a:avLst/>
          </a:prstGeom>
          <a:noFill/>
        </p:spPr>
        <p:txBody>
          <a:bodyPr wrap="none" rtlCol="0">
            <a:spAutoFit/>
          </a:bodyPr>
          <a:lstStyle/>
          <a:p>
            <a:r>
              <a:rPr kumimoji="1" lang="en-US" altLang="ja-JP" dirty="0" err="1" smtClean="0"/>
              <a:t>Mapbox</a:t>
            </a:r>
            <a:r>
              <a:rPr kumimoji="1" lang="en-US" altLang="ja-JP" dirty="0" smtClean="0"/>
              <a:t> </a:t>
            </a:r>
            <a:r>
              <a:rPr kumimoji="1" lang="ja-JP" altLang="en-US" dirty="0" smtClean="0"/>
              <a:t>の「</a:t>
            </a:r>
            <a:r>
              <a:rPr kumimoji="1" lang="en-US" altLang="ja-JP" dirty="0" smtClean="0"/>
              <a:t>open standard</a:t>
            </a:r>
            <a:r>
              <a:rPr kumimoji="1" lang="ja-JP" altLang="en-US" dirty="0" smtClean="0"/>
              <a:t>」であるが、</a:t>
            </a:r>
            <a:r>
              <a:rPr lang="ja-JP" altLang="en-US" dirty="0" smtClean="0"/>
              <a:t>少なくとも</a:t>
            </a:r>
            <a:r>
              <a:rPr lang="en-US" altLang="ja-JP" dirty="0" smtClean="0"/>
              <a:t> </a:t>
            </a:r>
            <a:r>
              <a:rPr lang="en-US" altLang="ja-JP" dirty="0" err="1" smtClean="0"/>
              <a:t>Mapzen</a:t>
            </a:r>
            <a:r>
              <a:rPr lang="en-US" altLang="ja-JP" dirty="0" smtClean="0"/>
              <a:t> </a:t>
            </a:r>
            <a:r>
              <a:rPr lang="ja-JP" altLang="en-US" dirty="0" smtClean="0"/>
              <a:t>や</a:t>
            </a:r>
            <a:r>
              <a:rPr lang="en-US" altLang="ja-JP" dirty="0" smtClean="0"/>
              <a:t> </a:t>
            </a:r>
            <a:r>
              <a:rPr lang="en-US" altLang="ja-JP" dirty="0" err="1" smtClean="0"/>
              <a:t>esri</a:t>
            </a:r>
            <a:r>
              <a:rPr lang="en-US" altLang="ja-JP" dirty="0" smtClean="0"/>
              <a:t> </a:t>
            </a:r>
            <a:r>
              <a:rPr lang="ja-JP" altLang="en-US" dirty="0" smtClean="0"/>
              <a:t>も使用。</a:t>
            </a:r>
            <a:endParaRPr lang="en-US" altLang="ja-JP" dirty="0" smtClean="0"/>
          </a:p>
          <a:p>
            <a:r>
              <a:rPr kumimoji="1" lang="ja-JP" altLang="en-US" dirty="0" smtClean="0"/>
              <a:t>日本でも地球地図を含む複数のプレイヤーが使用。</a:t>
            </a:r>
            <a:endParaRPr kumimoji="1" lang="en-US" altLang="ja-JP" dirty="0" smtClean="0"/>
          </a:p>
          <a:p>
            <a:r>
              <a:rPr lang="ja-JP" altLang="en-US" dirty="0" smtClean="0"/>
              <a:t>・</a:t>
            </a:r>
            <a:r>
              <a:rPr lang="en-US" altLang="ja-JP" dirty="0" smtClean="0"/>
              <a:t> </a:t>
            </a:r>
            <a:r>
              <a:rPr lang="ja-JP" altLang="en-US" dirty="0" smtClean="0"/>
              <a:t>ベクトルデータをコンパクトにタイル方式で提供するハコ</a:t>
            </a:r>
            <a:endParaRPr lang="en-US" altLang="ja-JP" dirty="0" smtClean="0"/>
          </a:p>
          <a:p>
            <a:r>
              <a:rPr kumimoji="1" lang="ja-JP" altLang="en-US" dirty="0" smtClean="0"/>
              <a:t>・</a:t>
            </a:r>
            <a:r>
              <a:rPr kumimoji="1" lang="en-US" altLang="ja-JP" dirty="0" smtClean="0"/>
              <a:t> </a:t>
            </a:r>
            <a:r>
              <a:rPr kumimoji="1" lang="ja-JP" altLang="en-US" dirty="0" smtClean="0"/>
              <a:t>タイルをまたぐポリゴンも適切に扱えることがわかっている。</a:t>
            </a:r>
            <a:endParaRPr kumimoji="1" lang="ja-JP" altLang="en-US" dirty="0"/>
          </a:p>
        </p:txBody>
      </p:sp>
    </p:spTree>
    <p:extLst>
      <p:ext uri="{BB962C8B-B14F-4D97-AF65-F5344CB8AC3E}">
        <p14:creationId xmlns:p14="http://schemas.microsoft.com/office/powerpoint/2010/main" val="1724737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54</a:t>
            </a:fld>
            <a:endParaRPr lang="en-US" altLang="ja-JP"/>
          </a:p>
        </p:txBody>
      </p:sp>
      <p:pic>
        <p:nvPicPr>
          <p:cNvPr id="4" name="図 3"/>
          <p:cNvPicPr>
            <a:picLocks noChangeAspect="1"/>
          </p:cNvPicPr>
          <p:nvPr/>
        </p:nvPicPr>
        <p:blipFill>
          <a:blip r:embed="rId2"/>
          <a:stretch>
            <a:fillRect/>
          </a:stretch>
        </p:blipFill>
        <p:spPr>
          <a:xfrm>
            <a:off x="0" y="1196752"/>
            <a:ext cx="9144000" cy="5360610"/>
          </a:xfrm>
          <a:prstGeom prst="rect">
            <a:avLst/>
          </a:prstGeom>
        </p:spPr>
      </p:pic>
      <p:sp>
        <p:nvSpPr>
          <p:cNvPr id="5" name="テキスト ボックス 4"/>
          <p:cNvSpPr txBox="1"/>
          <p:nvPr/>
        </p:nvSpPr>
        <p:spPr>
          <a:xfrm>
            <a:off x="395536" y="764704"/>
            <a:ext cx="6994351" cy="369332"/>
          </a:xfrm>
          <a:prstGeom prst="rect">
            <a:avLst/>
          </a:prstGeom>
          <a:noFill/>
        </p:spPr>
        <p:txBody>
          <a:bodyPr wrap="none" rtlCol="0">
            <a:spAutoFit/>
          </a:bodyPr>
          <a:lstStyle/>
          <a:p>
            <a:r>
              <a:rPr kumimoji="1" lang="ja-JP" altLang="en-US" dirty="0" smtClean="0"/>
              <a:t>国土地理院広報</a:t>
            </a:r>
            <a:r>
              <a:rPr kumimoji="1" lang="en-US" altLang="ja-JP" dirty="0" smtClean="0"/>
              <a:t>9</a:t>
            </a:r>
            <a:r>
              <a:rPr kumimoji="1" lang="ja-JP" altLang="en-US" dirty="0" smtClean="0"/>
              <a:t>月号</a:t>
            </a:r>
            <a:r>
              <a:rPr lang="en-US" altLang="ja-JP" dirty="0"/>
              <a:t> </a:t>
            </a:r>
            <a:r>
              <a:rPr lang="en-US" altLang="ja-JP" dirty="0">
                <a:hlinkClick r:id="rId3"/>
              </a:rPr>
              <a:t>http://</a:t>
            </a:r>
            <a:r>
              <a:rPr lang="en-US" altLang="ja-JP" dirty="0" smtClean="0">
                <a:hlinkClick r:id="rId3"/>
              </a:rPr>
              <a:t>www.gsi.go.jp/common/000145450.pdf</a:t>
            </a:r>
            <a:r>
              <a:rPr lang="en-US" altLang="ja-JP" dirty="0" smtClean="0"/>
              <a:t> </a:t>
            </a:r>
            <a:endParaRPr kumimoji="1" lang="ja-JP" altLang="en-US" dirty="0"/>
          </a:p>
        </p:txBody>
      </p:sp>
    </p:spTree>
    <p:extLst>
      <p:ext uri="{BB962C8B-B14F-4D97-AF65-F5344CB8AC3E}">
        <p14:creationId xmlns:p14="http://schemas.microsoft.com/office/powerpoint/2010/main" val="1272300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55</a:t>
            </a:fld>
            <a:endParaRPr lang="en-US" altLang="ja-JP"/>
          </a:p>
        </p:txBody>
      </p:sp>
      <p:pic>
        <p:nvPicPr>
          <p:cNvPr id="5" name="図 4"/>
          <p:cNvPicPr>
            <a:picLocks noChangeAspect="1"/>
          </p:cNvPicPr>
          <p:nvPr/>
        </p:nvPicPr>
        <p:blipFill>
          <a:blip r:embed="rId2"/>
          <a:stretch>
            <a:fillRect/>
          </a:stretch>
        </p:blipFill>
        <p:spPr>
          <a:xfrm>
            <a:off x="1852051" y="680826"/>
            <a:ext cx="5198458" cy="6159042"/>
          </a:xfrm>
          <a:prstGeom prst="rect">
            <a:avLst/>
          </a:prstGeom>
        </p:spPr>
      </p:pic>
    </p:spTree>
    <p:extLst>
      <p:ext uri="{BB962C8B-B14F-4D97-AF65-F5344CB8AC3E}">
        <p14:creationId xmlns:p14="http://schemas.microsoft.com/office/powerpoint/2010/main" val="1863421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56</a:t>
            </a:fld>
            <a:endParaRPr lang="en-US" altLang="ja-JP"/>
          </a:p>
        </p:txBody>
      </p:sp>
      <p:pic>
        <p:nvPicPr>
          <p:cNvPr id="4" name="図 3"/>
          <p:cNvPicPr>
            <a:picLocks noChangeAspect="1"/>
          </p:cNvPicPr>
          <p:nvPr/>
        </p:nvPicPr>
        <p:blipFill>
          <a:blip r:embed="rId2"/>
          <a:stretch>
            <a:fillRect/>
          </a:stretch>
        </p:blipFill>
        <p:spPr>
          <a:xfrm>
            <a:off x="0" y="774290"/>
            <a:ext cx="9144000" cy="5309419"/>
          </a:xfrm>
          <a:prstGeom prst="rect">
            <a:avLst/>
          </a:prstGeom>
        </p:spPr>
      </p:pic>
    </p:spTree>
    <p:extLst>
      <p:ext uri="{BB962C8B-B14F-4D97-AF65-F5344CB8AC3E}">
        <p14:creationId xmlns:p14="http://schemas.microsoft.com/office/powerpoint/2010/main" val="1022482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57</a:t>
            </a:fld>
            <a:endParaRPr lang="en-US" altLang="ja-JP"/>
          </a:p>
        </p:txBody>
      </p:sp>
      <p:pic>
        <p:nvPicPr>
          <p:cNvPr id="4" name="図 3"/>
          <p:cNvPicPr>
            <a:picLocks noChangeAspect="1"/>
          </p:cNvPicPr>
          <p:nvPr/>
        </p:nvPicPr>
        <p:blipFill>
          <a:blip r:embed="rId2"/>
          <a:stretch>
            <a:fillRect/>
          </a:stretch>
        </p:blipFill>
        <p:spPr>
          <a:xfrm>
            <a:off x="0" y="792101"/>
            <a:ext cx="9144000" cy="5273797"/>
          </a:xfrm>
          <a:prstGeom prst="rect">
            <a:avLst/>
          </a:prstGeom>
        </p:spPr>
      </p:pic>
    </p:spTree>
    <p:extLst>
      <p:ext uri="{BB962C8B-B14F-4D97-AF65-F5344CB8AC3E}">
        <p14:creationId xmlns:p14="http://schemas.microsoft.com/office/powerpoint/2010/main" val="698746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58</a:t>
            </a:fld>
            <a:endParaRPr lang="en-US" altLang="ja-JP"/>
          </a:p>
        </p:txBody>
      </p:sp>
      <p:pic>
        <p:nvPicPr>
          <p:cNvPr id="4" name="図 3"/>
          <p:cNvPicPr>
            <a:picLocks noChangeAspect="1"/>
          </p:cNvPicPr>
          <p:nvPr/>
        </p:nvPicPr>
        <p:blipFill>
          <a:blip r:embed="rId2"/>
          <a:stretch>
            <a:fillRect/>
          </a:stretch>
        </p:blipFill>
        <p:spPr>
          <a:xfrm>
            <a:off x="0" y="784513"/>
            <a:ext cx="9144000" cy="5288973"/>
          </a:xfrm>
          <a:prstGeom prst="rect">
            <a:avLst/>
          </a:prstGeom>
        </p:spPr>
      </p:pic>
    </p:spTree>
    <p:extLst>
      <p:ext uri="{BB962C8B-B14F-4D97-AF65-F5344CB8AC3E}">
        <p14:creationId xmlns:p14="http://schemas.microsoft.com/office/powerpoint/2010/main" val="1396936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59</a:t>
            </a:fld>
            <a:endParaRPr lang="en-US" altLang="ja-JP"/>
          </a:p>
        </p:txBody>
      </p:sp>
      <p:pic>
        <p:nvPicPr>
          <p:cNvPr id="4" name="図 3"/>
          <p:cNvPicPr>
            <a:picLocks noChangeAspect="1"/>
          </p:cNvPicPr>
          <p:nvPr/>
        </p:nvPicPr>
        <p:blipFill>
          <a:blip r:embed="rId2"/>
          <a:stretch>
            <a:fillRect/>
          </a:stretch>
        </p:blipFill>
        <p:spPr>
          <a:xfrm>
            <a:off x="0" y="775138"/>
            <a:ext cx="9144000" cy="5307724"/>
          </a:xfrm>
          <a:prstGeom prst="rect">
            <a:avLst/>
          </a:prstGeom>
        </p:spPr>
      </p:pic>
    </p:spTree>
    <p:extLst>
      <p:ext uri="{BB962C8B-B14F-4D97-AF65-F5344CB8AC3E}">
        <p14:creationId xmlns:p14="http://schemas.microsoft.com/office/powerpoint/2010/main" val="809683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なぜプレゼンテーションタイムを入れるのか</a:t>
            </a:r>
            <a:endParaRPr kumimoji="1" lang="ja-JP" altLang="en-US" dirty="0"/>
          </a:p>
        </p:txBody>
      </p:sp>
      <p:sp>
        <p:nvSpPr>
          <p:cNvPr id="3" name="コンテンツ プレースホルダー 2"/>
          <p:cNvSpPr>
            <a:spLocks noGrp="1"/>
          </p:cNvSpPr>
          <p:nvPr>
            <p:ph idx="1"/>
          </p:nvPr>
        </p:nvSpPr>
        <p:spPr>
          <a:xfrm>
            <a:off x="457200" y="620688"/>
            <a:ext cx="8229600" cy="547260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t>ジオスペーシャルのオープンイノベーションには次の</a:t>
            </a:r>
            <a:r>
              <a:rPr kumimoji="1" lang="en-US" altLang="ja-JP" dirty="0" smtClean="0"/>
              <a:t>3</a:t>
            </a:r>
            <a:r>
              <a:rPr kumimoji="1" lang="ja-JP" altLang="en-US" dirty="0" smtClean="0"/>
              <a:t>点が重要と考えているから。</a:t>
            </a:r>
            <a:endParaRPr kumimoji="1" lang="en-US" altLang="ja-JP" dirty="0" smtClean="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altLang="ja-JP" dirty="0" smtClean="0">
                <a:solidFill>
                  <a:srgbClr val="FF0000"/>
                </a:solidFill>
              </a:rPr>
              <a:t>collaboration / coordination</a:t>
            </a:r>
          </a:p>
          <a:p>
            <a:pPr marL="914400" lvl="1" indent="-514350" fontAlgn="auto">
              <a:spcBef>
                <a:spcPts val="0"/>
              </a:spcBef>
              <a:spcAft>
                <a:spcPts val="0"/>
              </a:spcAft>
              <a:buFont typeface="Wingdings" charset="2"/>
              <a:buChar char="p"/>
            </a:pPr>
            <a:r>
              <a:rPr lang="ja-JP" altLang="en-US" dirty="0" smtClean="0"/>
              <a:t>協働できるための情報を十分に共有する。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情報提供・意見交換で対応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ownership</a:t>
            </a:r>
          </a:p>
          <a:p>
            <a:pPr marL="914400" lvl="1" indent="-514350" fontAlgn="auto">
              <a:spcBef>
                <a:spcPts val="0"/>
              </a:spcBef>
              <a:spcAft>
                <a:spcPts val="0"/>
              </a:spcAft>
              <a:buFont typeface="Wingdings" charset="2"/>
              <a:buChar char="p"/>
            </a:pPr>
            <a:r>
              <a:rPr lang="ja-JP" altLang="en-US" dirty="0" smtClean="0"/>
              <a:t>作業を他人ごとではなく自分ごとにする。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ハンズオンで対応</a:t>
            </a:r>
            <a:endParaRPr kumimoji="1" lang="en-US" altLang="ja-JP" dirty="0" smtClean="0"/>
          </a:p>
          <a:p>
            <a:pPr marL="514350" indent="-514350" fontAlgn="auto">
              <a:spcBef>
                <a:spcPts val="0"/>
              </a:spcBef>
              <a:spcAft>
                <a:spcPts val="0"/>
              </a:spcAft>
              <a:buFont typeface="+mj-lt"/>
              <a:buAutoNum type="arabicPeriod"/>
            </a:pPr>
            <a:r>
              <a:rPr lang="en-US" altLang="ja-JP" dirty="0" smtClean="0">
                <a:solidFill>
                  <a:srgbClr val="FF0000"/>
                </a:solidFill>
              </a:rPr>
              <a:t>involvement</a:t>
            </a:r>
          </a:p>
          <a:p>
            <a:pPr marL="914400" lvl="1" indent="-514350" fontAlgn="auto">
              <a:spcBef>
                <a:spcPts val="0"/>
              </a:spcBef>
              <a:spcAft>
                <a:spcPts val="0"/>
              </a:spcAft>
              <a:buFont typeface="Wingdings" charset="2"/>
              <a:buChar char="p"/>
            </a:pPr>
            <a:r>
              <a:rPr lang="ja-JP" altLang="en-US" dirty="0" smtClean="0"/>
              <a:t>巻き込みを行いインタラクションを始める。</a:t>
            </a:r>
            <a:endParaRPr lang="en-US" altLang="ja-JP" dirty="0" smtClean="0"/>
          </a:p>
          <a:p>
            <a:pPr marL="914400" lvl="1" indent="-514350" fontAlgn="auto">
              <a:spcBef>
                <a:spcPts val="0"/>
              </a:spcBef>
              <a:spcAft>
                <a:spcPts val="0"/>
              </a:spcAft>
              <a:buFont typeface="Wingdings" charset="2"/>
              <a:buChar char="Ø"/>
            </a:pPr>
            <a:r>
              <a:rPr kumimoji="1" lang="ja-JP" altLang="en-US" dirty="0" smtClean="0"/>
              <a:t>プレゼンテーションで対応</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a:t>
            </a:fld>
            <a:endParaRPr lang="en-US" altLang="ja-JP"/>
          </a:p>
        </p:txBody>
      </p:sp>
      <p:pic>
        <p:nvPicPr>
          <p:cNvPr id="5" name="図 4"/>
          <p:cNvPicPr>
            <a:picLocks noChangeAspect="1"/>
          </p:cNvPicPr>
          <p:nvPr/>
        </p:nvPicPr>
        <p:blipFill>
          <a:blip r:embed="rId2"/>
          <a:stretch>
            <a:fillRect/>
          </a:stretch>
        </p:blipFill>
        <p:spPr>
          <a:xfrm>
            <a:off x="7551712" y="5256584"/>
            <a:ext cx="1484784" cy="1484784"/>
          </a:xfrm>
          <a:prstGeom prst="rect">
            <a:avLst/>
          </a:prstGeom>
        </p:spPr>
      </p:pic>
    </p:spTree>
    <p:extLst>
      <p:ext uri="{BB962C8B-B14F-4D97-AF65-F5344CB8AC3E}">
        <p14:creationId xmlns:p14="http://schemas.microsoft.com/office/powerpoint/2010/main" val="17447991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60</a:t>
            </a:fld>
            <a:endParaRPr lang="en-US" altLang="ja-JP"/>
          </a:p>
        </p:txBody>
      </p:sp>
      <p:pic>
        <p:nvPicPr>
          <p:cNvPr id="4" name="図 3"/>
          <p:cNvPicPr>
            <a:picLocks noChangeAspect="1"/>
          </p:cNvPicPr>
          <p:nvPr/>
        </p:nvPicPr>
        <p:blipFill>
          <a:blip r:embed="rId2"/>
          <a:stretch>
            <a:fillRect/>
          </a:stretch>
        </p:blipFill>
        <p:spPr>
          <a:xfrm>
            <a:off x="0" y="775138"/>
            <a:ext cx="9144000" cy="5307724"/>
          </a:xfrm>
          <a:prstGeom prst="rect">
            <a:avLst/>
          </a:prstGeom>
        </p:spPr>
      </p:pic>
    </p:spTree>
    <p:extLst>
      <p:ext uri="{BB962C8B-B14F-4D97-AF65-F5344CB8AC3E}">
        <p14:creationId xmlns:p14="http://schemas.microsoft.com/office/powerpoint/2010/main" val="2015904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地球地図バイナリベクトルタイル作成理由</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61</a:t>
            </a:fld>
            <a:endParaRPr lang="en-US" altLang="ja-JP"/>
          </a:p>
        </p:txBody>
      </p:sp>
      <p:pic>
        <p:nvPicPr>
          <p:cNvPr id="4" name="図 3"/>
          <p:cNvPicPr>
            <a:picLocks noChangeAspect="1"/>
          </p:cNvPicPr>
          <p:nvPr/>
        </p:nvPicPr>
        <p:blipFill>
          <a:blip r:embed="rId2"/>
          <a:stretch>
            <a:fillRect/>
          </a:stretch>
        </p:blipFill>
        <p:spPr>
          <a:xfrm>
            <a:off x="0" y="739588"/>
            <a:ext cx="9144000" cy="5378824"/>
          </a:xfrm>
          <a:prstGeom prst="rect">
            <a:avLst/>
          </a:prstGeom>
        </p:spPr>
      </p:pic>
    </p:spTree>
    <p:extLst>
      <p:ext uri="{BB962C8B-B14F-4D97-AF65-F5344CB8AC3E}">
        <p14:creationId xmlns:p14="http://schemas.microsoft.com/office/powerpoint/2010/main" val="458626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自分のデータ</a:t>
            </a:r>
            <a:r>
              <a:rPr lang="ja-JP" altLang="en-US" dirty="0" smtClean="0"/>
              <a:t>の</a:t>
            </a:r>
            <a:r>
              <a:rPr lang="en-US" altLang="ja-JP" dirty="0" smtClean="0"/>
              <a:t/>
            </a:r>
            <a:br>
              <a:rPr lang="en-US" altLang="ja-JP" dirty="0" smtClean="0"/>
            </a:br>
            <a:r>
              <a:rPr lang="ja-JP" altLang="en-US" dirty="0" smtClean="0"/>
              <a:t>バイナリベクトルタイル</a:t>
            </a:r>
            <a:r>
              <a:rPr lang="ja-JP" altLang="en-US" dirty="0"/>
              <a:t>を作ってみる</a:t>
            </a:r>
            <a:br>
              <a:rPr lang="ja-JP" altLang="en-US" dirty="0"/>
            </a:br>
            <a:endParaRPr kumimoji="1" lang="ja-JP" altLang="en-US" dirty="0"/>
          </a:p>
        </p:txBody>
      </p:sp>
      <p:sp>
        <p:nvSpPr>
          <p:cNvPr id="3" name="テキスト プレースホルダー 2"/>
          <p:cNvSpPr>
            <a:spLocks noGrp="1"/>
          </p:cNvSpPr>
          <p:nvPr>
            <p:ph type="body" idx="1"/>
          </p:nvPr>
        </p:nvSpPr>
        <p:spPr>
          <a:xfrm>
            <a:off x="721197" y="2906713"/>
            <a:ext cx="7772400" cy="1500187"/>
          </a:xfrm>
        </p:spPr>
        <p:txBody>
          <a:bodyPr/>
          <a:lstStyle/>
          <a:p>
            <a:r>
              <a:rPr kumimoji="1" lang="en-US" altLang="ja-JP" dirty="0" smtClean="0"/>
              <a:t>Hands-on part 3</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62</a:t>
            </a:fld>
            <a:endParaRPr lang="en-US" altLang="ja-JP"/>
          </a:p>
        </p:txBody>
      </p:sp>
    </p:spTree>
    <p:extLst>
      <p:ext uri="{BB962C8B-B14F-4D97-AF65-F5344CB8AC3E}">
        <p14:creationId xmlns:p14="http://schemas.microsoft.com/office/powerpoint/2010/main" val="5682873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このセッションの狙い</a:t>
            </a:r>
            <a:endParaRPr kumimoji="1" lang="ja-JP" altLang="en-US" dirty="0"/>
          </a:p>
        </p:txBody>
      </p:sp>
      <p:sp>
        <p:nvSpPr>
          <p:cNvPr id="3" name="コンテンツ プレースホルダー 2"/>
          <p:cNvSpPr>
            <a:spLocks noGrp="1"/>
          </p:cNvSpPr>
          <p:nvPr>
            <p:ph idx="1"/>
          </p:nvPr>
        </p:nvSpPr>
        <p:spPr>
          <a:xfrm>
            <a:off x="86816" y="980728"/>
            <a:ext cx="8229600" cy="525658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さきほどの</a:t>
            </a:r>
            <a:r>
              <a:rPr lang="en-US" altLang="ja-JP" dirty="0" smtClean="0"/>
              <a:t> gist </a:t>
            </a:r>
            <a:r>
              <a:rPr lang="ja-JP" altLang="en-US" dirty="0" smtClean="0"/>
              <a:t>サイトや</a:t>
            </a:r>
            <a:r>
              <a:rPr lang="en-US" altLang="ja-JP" dirty="0" smtClean="0"/>
              <a:t> demo </a:t>
            </a:r>
            <a:r>
              <a:rPr lang="ja-JP" altLang="en-US" dirty="0" smtClean="0"/>
              <a:t>サイトが使用しているバイナリベクトルタイルの作り方をお伝えするものです。</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お伝えする方法は、</a:t>
            </a:r>
            <a:r>
              <a:rPr lang="en-US" altLang="ja-JP" dirty="0" smtClean="0"/>
              <a:t>UNIX</a:t>
            </a:r>
            <a:r>
              <a:rPr lang="ja-JP" altLang="en-US" dirty="0" smtClean="0"/>
              <a:t>とコンパイラが必要。</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まずはお話だけ聴いていただき、環境とご関心がある方のみハンズオンをお試しください。</a:t>
            </a:r>
            <a:endParaRPr lang="en-US" altLang="ja-JP"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altLang="ja-JP" dirty="0"/>
          </a:p>
          <a:p>
            <a:pPr marL="0" marR="0" lvl="0" indent="0" defTabSz="914400" eaLnBrk="1" fontAlgn="auto" latinLnBrk="0" hangingPunct="1">
              <a:lnSpc>
                <a:spcPct val="100000"/>
              </a:lnSpc>
              <a:spcBef>
                <a:spcPts val="0"/>
              </a:spcBef>
              <a:spcAft>
                <a:spcPts val="0"/>
              </a:spcAft>
              <a:buClrTx/>
              <a:buSzTx/>
              <a:buFontTx/>
              <a:buNone/>
              <a:tabLst/>
              <a:defRPr/>
            </a:pPr>
            <a:r>
              <a:rPr lang="ja-JP" altLang="en-US" dirty="0" smtClean="0"/>
              <a:t>そうでない場合には、ハンズオン時間には、</a:t>
            </a:r>
            <a:r>
              <a:rPr lang="en-US" altLang="ja-JP" dirty="0" smtClean="0"/>
              <a:t>gist </a:t>
            </a:r>
            <a:r>
              <a:rPr lang="ja-JP" altLang="en-US" dirty="0" smtClean="0"/>
              <a:t>サイトのカスタマイズを進めてみてください。</a:t>
            </a:r>
            <a:endParaRPr lang="en-US" altLang="ja-JP" dirty="0" smtClean="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63</a:t>
            </a:fld>
            <a:endParaRPr lang="en-US" altLang="ja-JP"/>
          </a:p>
        </p:txBody>
      </p:sp>
      <p:pic>
        <p:nvPicPr>
          <p:cNvPr id="5" name="図 4"/>
          <p:cNvPicPr>
            <a:picLocks noChangeAspect="1"/>
          </p:cNvPicPr>
          <p:nvPr/>
        </p:nvPicPr>
        <p:blipFill>
          <a:blip r:embed="rId2"/>
          <a:stretch>
            <a:fillRect/>
          </a:stretch>
        </p:blipFill>
        <p:spPr>
          <a:xfrm>
            <a:off x="7956376" y="1623814"/>
            <a:ext cx="1168209" cy="1517154"/>
          </a:xfrm>
          <a:prstGeom prst="rect">
            <a:avLst/>
          </a:prstGeom>
        </p:spPr>
      </p:pic>
    </p:spTree>
    <p:extLst>
      <p:ext uri="{BB962C8B-B14F-4D97-AF65-F5344CB8AC3E}">
        <p14:creationId xmlns:p14="http://schemas.microsoft.com/office/powerpoint/2010/main" val="6666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globalmaps-vt</a:t>
            </a:r>
            <a:r>
              <a:rPr lang="en-US" altLang="ja-JP" dirty="0"/>
              <a:t>/converter</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64</a:t>
            </a:fld>
            <a:endParaRPr lang="en-US" altLang="ja-JP"/>
          </a:p>
        </p:txBody>
      </p:sp>
      <p:pic>
        <p:nvPicPr>
          <p:cNvPr id="6" name="図 5"/>
          <p:cNvPicPr>
            <a:picLocks noChangeAspect="1"/>
          </p:cNvPicPr>
          <p:nvPr/>
        </p:nvPicPr>
        <p:blipFill>
          <a:blip r:embed="rId2"/>
          <a:stretch>
            <a:fillRect/>
          </a:stretch>
        </p:blipFill>
        <p:spPr>
          <a:xfrm>
            <a:off x="0" y="1535407"/>
            <a:ext cx="9144000" cy="3787186"/>
          </a:xfrm>
          <a:prstGeom prst="rect">
            <a:avLst/>
          </a:prstGeom>
        </p:spPr>
      </p:pic>
    </p:spTree>
    <p:extLst>
      <p:ext uri="{BB962C8B-B14F-4D97-AF65-F5344CB8AC3E}">
        <p14:creationId xmlns:p14="http://schemas.microsoft.com/office/powerpoint/2010/main" val="1702581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44408" cy="476250"/>
          </a:xfrm>
        </p:spPr>
        <p:txBody>
          <a:bodyPr/>
          <a:lstStyle/>
          <a:p>
            <a:r>
              <a:rPr lang="en-US" altLang="ja-JP" sz="2000" dirty="0"/>
              <a:t>https://</a:t>
            </a:r>
            <a:r>
              <a:rPr lang="en-US" altLang="ja-JP" sz="2000" dirty="0" err="1"/>
              <a:t>github.com</a:t>
            </a:r>
            <a:r>
              <a:rPr lang="en-US" altLang="ja-JP" sz="2000" dirty="0"/>
              <a:t>/</a:t>
            </a:r>
            <a:r>
              <a:rPr lang="en-US" altLang="ja-JP" sz="2000" dirty="0" err="1"/>
              <a:t>globalmaps-vt</a:t>
            </a:r>
            <a:r>
              <a:rPr lang="en-US" altLang="ja-JP" sz="2000" dirty="0"/>
              <a:t>/converter/blob/master/</a:t>
            </a:r>
            <a:r>
              <a:rPr lang="en-US" altLang="ja-JP" sz="2000" dirty="0" err="1"/>
              <a:t>convert.rb</a:t>
            </a:r>
            <a:endParaRPr kumimoji="1" lang="ja-JP" altLang="en-US" sz="2000"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65</a:t>
            </a:fld>
            <a:endParaRPr lang="en-US" altLang="ja-JP"/>
          </a:p>
        </p:txBody>
      </p:sp>
      <p:pic>
        <p:nvPicPr>
          <p:cNvPr id="4" name="図 3"/>
          <p:cNvPicPr>
            <a:picLocks noChangeAspect="1"/>
          </p:cNvPicPr>
          <p:nvPr/>
        </p:nvPicPr>
        <p:blipFill>
          <a:blip r:embed="rId2"/>
          <a:stretch>
            <a:fillRect/>
          </a:stretch>
        </p:blipFill>
        <p:spPr>
          <a:xfrm>
            <a:off x="0" y="897638"/>
            <a:ext cx="9144000" cy="5195658"/>
          </a:xfrm>
          <a:prstGeom prst="rect">
            <a:avLst/>
          </a:prstGeom>
        </p:spPr>
      </p:pic>
      <p:sp>
        <p:nvSpPr>
          <p:cNvPr id="5" name="円/楕円 4"/>
          <p:cNvSpPr/>
          <p:nvPr/>
        </p:nvSpPr>
        <p:spPr>
          <a:xfrm>
            <a:off x="467544" y="3212976"/>
            <a:ext cx="1872208" cy="1512168"/>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863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convert.rb</a:t>
            </a:r>
            <a:r>
              <a:rPr kumimoji="1" lang="en-US" altLang="ja-JP" dirty="0" smtClean="0"/>
              <a:t> kicks </a:t>
            </a:r>
            <a:r>
              <a:rPr kumimoji="1" lang="en-US" altLang="ja-JP" dirty="0" err="1" smtClean="0"/>
              <a:t>tippecanoe</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66</a:t>
            </a:fld>
            <a:endParaRPr lang="en-US" altLang="ja-JP"/>
          </a:p>
        </p:txBody>
      </p:sp>
      <p:pic>
        <p:nvPicPr>
          <p:cNvPr id="4" name="図 3"/>
          <p:cNvPicPr>
            <a:picLocks noChangeAspect="1"/>
          </p:cNvPicPr>
          <p:nvPr/>
        </p:nvPicPr>
        <p:blipFill>
          <a:blip r:embed="rId2"/>
          <a:stretch>
            <a:fillRect/>
          </a:stretch>
        </p:blipFill>
        <p:spPr>
          <a:xfrm>
            <a:off x="0" y="836712"/>
            <a:ext cx="9144000" cy="427898"/>
          </a:xfrm>
          <a:prstGeom prst="rect">
            <a:avLst/>
          </a:prstGeom>
        </p:spPr>
      </p:pic>
      <p:pic>
        <p:nvPicPr>
          <p:cNvPr id="5" name="図 4"/>
          <p:cNvPicPr>
            <a:picLocks noChangeAspect="1"/>
          </p:cNvPicPr>
          <p:nvPr/>
        </p:nvPicPr>
        <p:blipFill>
          <a:blip r:embed="rId3"/>
          <a:stretch>
            <a:fillRect/>
          </a:stretch>
        </p:blipFill>
        <p:spPr>
          <a:xfrm>
            <a:off x="0" y="1660711"/>
            <a:ext cx="9144000" cy="3352465"/>
          </a:xfrm>
          <a:prstGeom prst="rect">
            <a:avLst/>
          </a:prstGeom>
        </p:spPr>
      </p:pic>
      <p:pic>
        <p:nvPicPr>
          <p:cNvPr id="6" name="図 5"/>
          <p:cNvPicPr>
            <a:picLocks noChangeAspect="1"/>
          </p:cNvPicPr>
          <p:nvPr/>
        </p:nvPicPr>
        <p:blipFill>
          <a:blip r:embed="rId4"/>
          <a:stretch>
            <a:fillRect/>
          </a:stretch>
        </p:blipFill>
        <p:spPr>
          <a:xfrm>
            <a:off x="1547664" y="5301208"/>
            <a:ext cx="6248400" cy="1346200"/>
          </a:xfrm>
          <a:prstGeom prst="rect">
            <a:avLst/>
          </a:prstGeom>
          <a:ln>
            <a:solidFill>
              <a:schemeClr val="tx1"/>
            </a:solidFill>
          </a:ln>
        </p:spPr>
      </p:pic>
    </p:spTree>
    <p:extLst>
      <p:ext uri="{BB962C8B-B14F-4D97-AF65-F5344CB8AC3E}">
        <p14:creationId xmlns:p14="http://schemas.microsoft.com/office/powerpoint/2010/main" val="2676918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https://</a:t>
            </a:r>
            <a:r>
              <a:rPr lang="en-US" altLang="ja-JP" dirty="0" err="1"/>
              <a:t>github.com</a:t>
            </a:r>
            <a:r>
              <a:rPr lang="en-US" altLang="ja-JP" dirty="0"/>
              <a:t>/</a:t>
            </a:r>
            <a:r>
              <a:rPr lang="en-US" altLang="ja-JP" dirty="0" err="1"/>
              <a:t>mapbox</a:t>
            </a:r>
            <a:r>
              <a:rPr lang="en-US" altLang="ja-JP" dirty="0"/>
              <a:t>/</a:t>
            </a:r>
            <a:r>
              <a:rPr lang="en-US" altLang="ja-JP" dirty="0" err="1"/>
              <a:t>tippecanoe</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67</a:t>
            </a:fld>
            <a:endParaRPr lang="en-US" altLang="ja-JP" dirty="0"/>
          </a:p>
        </p:txBody>
      </p:sp>
      <p:pic>
        <p:nvPicPr>
          <p:cNvPr id="4" name="図 3"/>
          <p:cNvPicPr>
            <a:picLocks noChangeAspect="1"/>
          </p:cNvPicPr>
          <p:nvPr/>
        </p:nvPicPr>
        <p:blipFill>
          <a:blip r:embed="rId2"/>
          <a:stretch>
            <a:fillRect/>
          </a:stretch>
        </p:blipFill>
        <p:spPr>
          <a:xfrm>
            <a:off x="0" y="975842"/>
            <a:ext cx="9144000" cy="4906316"/>
          </a:xfrm>
          <a:prstGeom prst="rect">
            <a:avLst/>
          </a:prstGeom>
        </p:spPr>
      </p:pic>
    </p:spTree>
    <p:extLst>
      <p:ext uri="{BB962C8B-B14F-4D97-AF65-F5344CB8AC3E}">
        <p14:creationId xmlns:p14="http://schemas.microsoft.com/office/powerpoint/2010/main" val="167284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just build it</a:t>
            </a:r>
            <a:endParaRPr kumimoji="1" lang="ja-JP" altLang="en-US" dirty="0"/>
          </a:p>
        </p:txBody>
      </p:sp>
      <p:sp>
        <p:nvSpPr>
          <p:cNvPr id="3" name="スライド番号プレースホルダー 2"/>
          <p:cNvSpPr>
            <a:spLocks noGrp="1"/>
          </p:cNvSpPr>
          <p:nvPr>
            <p:ph type="sldNum" sz="quarter" idx="12"/>
          </p:nvPr>
        </p:nvSpPr>
        <p:spPr/>
        <p:txBody>
          <a:bodyPr/>
          <a:lstStyle/>
          <a:p>
            <a:fld id="{BB4902D7-EE0A-7B4E-9827-88A578A867A6}" type="slidenum">
              <a:rPr lang="en-US" altLang="ja-JP" smtClean="0"/>
              <a:pPr/>
              <a:t>68</a:t>
            </a:fld>
            <a:endParaRPr lang="en-US" altLang="ja-JP"/>
          </a:p>
        </p:txBody>
      </p:sp>
      <p:pic>
        <p:nvPicPr>
          <p:cNvPr id="4" name="図 3"/>
          <p:cNvPicPr>
            <a:picLocks noChangeAspect="1"/>
          </p:cNvPicPr>
          <p:nvPr/>
        </p:nvPicPr>
        <p:blipFill>
          <a:blip r:embed="rId2"/>
          <a:stretch>
            <a:fillRect/>
          </a:stretch>
        </p:blipFill>
        <p:spPr>
          <a:xfrm>
            <a:off x="0" y="831229"/>
            <a:ext cx="9144000" cy="4541987"/>
          </a:xfrm>
          <a:prstGeom prst="rect">
            <a:avLst/>
          </a:prstGeom>
        </p:spPr>
      </p:pic>
      <p:sp>
        <p:nvSpPr>
          <p:cNvPr id="5" name="正方形/長方形 4"/>
          <p:cNvSpPr/>
          <p:nvPr/>
        </p:nvSpPr>
        <p:spPr>
          <a:xfrm>
            <a:off x="0" y="1374031"/>
            <a:ext cx="9144000" cy="1728192"/>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23528" y="5805264"/>
            <a:ext cx="8406468" cy="646331"/>
          </a:xfrm>
          <a:prstGeom prst="rect">
            <a:avLst/>
          </a:prstGeom>
          <a:noFill/>
        </p:spPr>
        <p:txBody>
          <a:bodyPr wrap="none" rtlCol="0">
            <a:spAutoFit/>
          </a:bodyPr>
          <a:lstStyle/>
          <a:p>
            <a:r>
              <a:rPr kumimoji="1" lang="ja-JP" altLang="en-US" dirty="0" smtClean="0"/>
              <a:t>藤村の場合：</a:t>
            </a:r>
            <a:r>
              <a:rPr kumimoji="1" lang="en-US" altLang="ja-JP" dirty="0" smtClean="0"/>
              <a:t> GitHub </a:t>
            </a:r>
            <a:r>
              <a:rPr kumimoji="1" lang="ja-JP" altLang="en-US" dirty="0" smtClean="0"/>
              <a:t>からクローンしたレポジトリで</a:t>
            </a:r>
            <a:r>
              <a:rPr kumimoji="1" lang="en-US" altLang="ja-JP" dirty="0" smtClean="0"/>
              <a:t> make </a:t>
            </a:r>
            <a:r>
              <a:rPr kumimoji="1" lang="ja-JP" altLang="en-US" dirty="0" smtClean="0"/>
              <a:t>して</a:t>
            </a:r>
            <a:r>
              <a:rPr kumimoji="1" lang="en-US" altLang="ja-JP" dirty="0" smtClean="0"/>
              <a:t> </a:t>
            </a:r>
            <a:r>
              <a:rPr kumimoji="1" lang="en-US" altLang="ja-JP" dirty="0" err="1" smtClean="0"/>
              <a:t>tippecanoe</a:t>
            </a:r>
            <a:r>
              <a:rPr kumimoji="1" lang="en-US" altLang="ja-JP" dirty="0" smtClean="0"/>
              <a:t> </a:t>
            </a:r>
            <a:r>
              <a:rPr kumimoji="1" lang="ja-JP" altLang="en-US" dirty="0" smtClean="0"/>
              <a:t>バイナリを</a:t>
            </a:r>
            <a:endParaRPr kumimoji="1" lang="en-US" altLang="ja-JP" dirty="0" smtClean="0"/>
          </a:p>
          <a:p>
            <a:r>
              <a:rPr lang="ja-JP" altLang="en-US" dirty="0" smtClean="0"/>
              <a:t>作っておき、</a:t>
            </a:r>
            <a:r>
              <a:rPr kumimoji="1" lang="en-US" altLang="ja-JP" dirty="0" smtClean="0"/>
              <a:t>converter </a:t>
            </a:r>
            <a:r>
              <a:rPr kumimoji="1" lang="ja-JP" altLang="en-US" dirty="0" smtClean="0"/>
              <a:t>のレポジトリから</a:t>
            </a:r>
            <a:r>
              <a:rPr lang="en-US" altLang="ja-JP" dirty="0"/>
              <a:t> </a:t>
            </a:r>
            <a:r>
              <a:rPr lang="en-US" altLang="ja-JP" dirty="0" smtClean="0"/>
              <a:t>../</a:t>
            </a:r>
            <a:r>
              <a:rPr lang="en-US" altLang="ja-JP" dirty="0" err="1" smtClean="0"/>
              <a:t>tippecanoe</a:t>
            </a:r>
            <a:r>
              <a:rPr lang="en-US" altLang="ja-JP" dirty="0" smtClean="0"/>
              <a:t>/</a:t>
            </a:r>
            <a:r>
              <a:rPr lang="en-US" altLang="ja-JP" dirty="0" err="1" smtClean="0"/>
              <a:t>tippecanoe</a:t>
            </a:r>
            <a:r>
              <a:rPr lang="en-US" altLang="ja-JP" dirty="0" smtClean="0"/>
              <a:t> </a:t>
            </a:r>
            <a:r>
              <a:rPr lang="ja-JP" altLang="en-US" dirty="0" smtClean="0"/>
              <a:t>で呼び出す。</a:t>
            </a:r>
            <a:endParaRPr kumimoji="1" lang="ja-JP" altLang="en-US" dirty="0"/>
          </a:p>
        </p:txBody>
      </p:sp>
    </p:spTree>
    <p:extLst>
      <p:ext uri="{BB962C8B-B14F-4D97-AF65-F5344CB8AC3E}">
        <p14:creationId xmlns:p14="http://schemas.microsoft.com/office/powerpoint/2010/main" val="493539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convert.rb</a:t>
            </a:r>
            <a:r>
              <a:rPr kumimoji="1" lang="en-US" altLang="ja-JP" dirty="0" smtClean="0"/>
              <a:t> </a:t>
            </a:r>
            <a:r>
              <a:rPr kumimoji="1" lang="ja-JP" altLang="en-US" dirty="0" smtClean="0"/>
              <a:t>がやっていることのコア</a:t>
            </a:r>
            <a:endParaRPr kumimoji="1" lang="ja-JP" altLang="en-US" dirty="0"/>
          </a:p>
        </p:txBody>
      </p:sp>
      <p:sp>
        <p:nvSpPr>
          <p:cNvPr id="3" name="コンテンツ プレースホルダー 2"/>
          <p:cNvSpPr>
            <a:spLocks noGrp="1"/>
          </p:cNvSpPr>
          <p:nvPr>
            <p:ph idx="1"/>
          </p:nvPr>
        </p:nvSpPr>
        <p:spPr>
          <a:xfrm>
            <a:off x="251520" y="980728"/>
            <a:ext cx="8784976" cy="5184576"/>
          </a:xfrm>
        </p:spPr>
        <p:txBody>
          <a:bodyPr/>
          <a:lstStyle/>
          <a:p>
            <a:pPr marL="0" indent="0">
              <a:buNone/>
            </a:pPr>
            <a:r>
              <a:rPr lang="ja-JP" altLang="en-US" dirty="0" smtClean="0"/>
              <a:t>（</a:t>
            </a:r>
            <a:r>
              <a:rPr lang="en-US" altLang="ja-JP" dirty="0" smtClean="0"/>
              <a:t>1</a:t>
            </a:r>
            <a:r>
              <a:rPr lang="ja-JP" altLang="en-US" dirty="0" smtClean="0"/>
              <a:t>）地球地図</a:t>
            </a:r>
            <a:r>
              <a:rPr lang="en-US" altLang="ja-JP" dirty="0" smtClean="0"/>
              <a:t> Shapefile </a:t>
            </a:r>
            <a:r>
              <a:rPr lang="ja-JP" altLang="en-US" dirty="0" smtClean="0"/>
              <a:t>を整形・クリーニングしながら</a:t>
            </a:r>
            <a:r>
              <a:rPr lang="en-US" altLang="ja-JP" dirty="0" smtClean="0"/>
              <a:t> NDJSON </a:t>
            </a:r>
            <a:r>
              <a:rPr lang="ja-JP" altLang="en-US" dirty="0" smtClean="0"/>
              <a:t>形式の</a:t>
            </a:r>
            <a:r>
              <a:rPr lang="en-US" altLang="ja-JP" dirty="0" smtClean="0"/>
              <a:t> </a:t>
            </a:r>
            <a:r>
              <a:rPr lang="en-US" altLang="ja-JP" dirty="0" err="1" smtClean="0"/>
              <a:t>GeoJSON</a:t>
            </a:r>
            <a:r>
              <a:rPr lang="en-US" altLang="ja-JP" dirty="0" smtClean="0"/>
              <a:t> </a:t>
            </a:r>
            <a:r>
              <a:rPr lang="ja-JP" altLang="en-US" dirty="0" smtClean="0"/>
              <a:t>に変換</a:t>
            </a:r>
            <a:endParaRPr lang="en-US" altLang="ja-JP" dirty="0" smtClean="0"/>
          </a:p>
          <a:p>
            <a:pPr marL="0" indent="0">
              <a:buNone/>
            </a:pPr>
            <a:r>
              <a:rPr lang="ja-JP" altLang="en-US" dirty="0" smtClean="0"/>
              <a:t>（</a:t>
            </a:r>
            <a:r>
              <a:rPr lang="en-US" altLang="ja-JP" dirty="0" smtClean="0"/>
              <a:t>2</a:t>
            </a:r>
            <a:r>
              <a:rPr lang="ja-JP" altLang="en-US" dirty="0" smtClean="0"/>
              <a:t>）</a:t>
            </a:r>
            <a:endParaRPr lang="en-US" altLang="ja-JP" dirty="0" smtClean="0"/>
          </a:p>
          <a:p>
            <a:pPr marL="0" indent="0">
              <a:buNone/>
            </a:pPr>
            <a:r>
              <a:rPr lang="en-US" altLang="ja-JP" dirty="0" smtClean="0"/>
              <a:t>../</a:t>
            </a:r>
            <a:r>
              <a:rPr lang="en-US" altLang="ja-JP" dirty="0" err="1"/>
              <a:t>tippecanoe</a:t>
            </a:r>
            <a:r>
              <a:rPr lang="en-US" altLang="ja-JP" dirty="0"/>
              <a:t>/</a:t>
            </a:r>
            <a:r>
              <a:rPr lang="en-US" altLang="ja-JP" dirty="0" err="1"/>
              <a:t>tippecanoe</a:t>
            </a:r>
            <a:r>
              <a:rPr lang="en-US" altLang="ja-JP" dirty="0"/>
              <a:t> -P -</a:t>
            </a:r>
            <a:r>
              <a:rPr lang="en-US" altLang="ja-JP" dirty="0" err="1"/>
              <a:t>Bg</a:t>
            </a:r>
            <a:r>
              <a:rPr lang="en-US" altLang="ja-JP" dirty="0"/>
              <a:t> --maximum-zoom=8 -f -o ../gm#{country}#{version}</a:t>
            </a:r>
            <a:r>
              <a:rPr lang="en-US" altLang="ja-JP" dirty="0" err="1"/>
              <a:t>vt</a:t>
            </a:r>
            <a:r>
              <a:rPr lang="en-US" altLang="ja-JP" dirty="0"/>
              <a:t>/</a:t>
            </a:r>
            <a:r>
              <a:rPr lang="en-US" altLang="ja-JP" dirty="0" err="1"/>
              <a:t>data.mbtiles</a:t>
            </a:r>
            <a:r>
              <a:rPr lang="en-US" altLang="ja-JP" dirty="0"/>
              <a:t> --layer=</a:t>
            </a:r>
            <a:r>
              <a:rPr lang="en-US" altLang="ja-JP" dirty="0" err="1"/>
              <a:t>gmvt</a:t>
            </a:r>
            <a:r>
              <a:rPr lang="en-US" altLang="ja-JP" dirty="0"/>
              <a:t>-default ../gm#{country}#{</a:t>
            </a:r>
            <a:r>
              <a:rPr lang="en-US" altLang="ja-JP" dirty="0" smtClean="0"/>
              <a:t>version}</a:t>
            </a:r>
            <a:r>
              <a:rPr lang="en-US" altLang="ja-JP" dirty="0" err="1" smtClean="0"/>
              <a:t>vt</a:t>
            </a:r>
            <a:r>
              <a:rPr lang="en-US" altLang="ja-JP" dirty="0" smtClean="0"/>
              <a:t>/</a:t>
            </a:r>
            <a:r>
              <a:rPr lang="en-US" altLang="ja-JP" dirty="0" err="1" smtClean="0"/>
              <a:t>data.ndjson</a:t>
            </a:r>
            <a:endParaRPr lang="en-US" altLang="ja-JP" dirty="0" smtClean="0"/>
          </a:p>
          <a:p>
            <a:pPr marL="0" indent="0">
              <a:buNone/>
            </a:pPr>
            <a:r>
              <a:rPr kumimoji="1" lang="ja-JP" altLang="en-US" dirty="0" smtClean="0"/>
              <a:t>（</a:t>
            </a:r>
            <a:r>
              <a:rPr kumimoji="1" lang="en-US" altLang="ja-JP" dirty="0" smtClean="0"/>
              <a:t>3</a:t>
            </a:r>
            <a:r>
              <a:rPr kumimoji="1" lang="ja-JP" altLang="en-US" dirty="0" smtClean="0"/>
              <a:t>）</a:t>
            </a:r>
            <a:r>
              <a:rPr lang="ja-JP" altLang="en-US" dirty="0" smtClean="0"/>
              <a:t>国ごとに</a:t>
            </a:r>
            <a:r>
              <a:rPr lang="en-US" altLang="ja-JP" dirty="0" smtClean="0"/>
              <a:t> </a:t>
            </a:r>
            <a:r>
              <a:rPr lang="en-US" altLang="ja-JP" dirty="0" err="1" smtClean="0"/>
              <a:t>data.mbtiles</a:t>
            </a:r>
            <a:r>
              <a:rPr lang="en-US" altLang="ja-JP" dirty="0" smtClean="0"/>
              <a:t> </a:t>
            </a:r>
            <a:r>
              <a:rPr lang="ja-JP" altLang="en-US" dirty="0" smtClean="0"/>
              <a:t>ができあがる。</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69</a:t>
            </a:fld>
            <a:endParaRPr lang="en-US" altLang="ja-JP"/>
          </a:p>
        </p:txBody>
      </p:sp>
    </p:spTree>
    <p:extLst>
      <p:ext uri="{BB962C8B-B14F-4D97-AF65-F5344CB8AC3E}">
        <p14:creationId xmlns:p14="http://schemas.microsoft.com/office/powerpoint/2010/main" val="51290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0" y="538850"/>
            <a:ext cx="2996455" cy="4042277"/>
          </a:xfrm>
          <a:prstGeom prst="rect">
            <a:avLst/>
          </a:prstGeom>
        </p:spPr>
      </p:pic>
      <p:sp>
        <p:nvSpPr>
          <p:cNvPr id="2" name="タイトル 1"/>
          <p:cNvSpPr>
            <a:spLocks noGrp="1"/>
          </p:cNvSpPr>
          <p:nvPr>
            <p:ph type="title"/>
          </p:nvPr>
        </p:nvSpPr>
        <p:spPr/>
        <p:txBody>
          <a:bodyPr/>
          <a:lstStyle/>
          <a:p>
            <a:r>
              <a:rPr lang="ja-JP" altLang="en-US" dirty="0" smtClean="0"/>
              <a:t>自己紹介</a:t>
            </a:r>
            <a:endParaRPr kumimoji="1" lang="ja-JP" altLang="en-US" dirty="0"/>
          </a:p>
        </p:txBody>
      </p:sp>
      <p:graphicFrame>
        <p:nvGraphicFramePr>
          <p:cNvPr id="5" name="コンテンツ プレースホルダー 4"/>
          <p:cNvGraphicFramePr>
            <a:graphicFrameLocks noGrp="1"/>
          </p:cNvGraphicFramePr>
          <p:nvPr>
            <p:ph idx="1"/>
            <p:extLst/>
          </p:nvPr>
        </p:nvGraphicFramePr>
        <p:xfrm>
          <a:off x="2267744" y="692696"/>
          <a:ext cx="6768752" cy="6165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スライド番号プレースホルダー 3"/>
          <p:cNvSpPr>
            <a:spLocks noGrp="1"/>
          </p:cNvSpPr>
          <p:nvPr>
            <p:ph type="sldNum" sz="quarter" idx="12"/>
          </p:nvPr>
        </p:nvSpPr>
        <p:spPr/>
        <p:txBody>
          <a:bodyPr/>
          <a:lstStyle/>
          <a:p>
            <a:fld id="{DF19BB49-3EEA-5940-8F6A-02CBD6F4CB00}" type="slidenum">
              <a:rPr lang="en-US" altLang="ja-JP" smtClean="0"/>
              <a:pPr/>
              <a:t>7</a:t>
            </a:fld>
            <a:endParaRPr lang="en-US" altLang="ja-JP"/>
          </a:p>
        </p:txBody>
      </p:sp>
      <p:sp>
        <p:nvSpPr>
          <p:cNvPr id="3" name="テキスト ボックス 2"/>
          <p:cNvSpPr txBox="1"/>
          <p:nvPr/>
        </p:nvSpPr>
        <p:spPr>
          <a:xfrm>
            <a:off x="35496" y="4509120"/>
            <a:ext cx="1986441" cy="646331"/>
          </a:xfrm>
          <a:prstGeom prst="rect">
            <a:avLst/>
          </a:prstGeom>
          <a:noFill/>
        </p:spPr>
        <p:txBody>
          <a:bodyPr wrap="none" rtlCol="0">
            <a:spAutoFit/>
          </a:bodyPr>
          <a:lstStyle/>
          <a:p>
            <a:pPr marL="285750" indent="-285750">
              <a:buFont typeface="Wingdings" charset="2"/>
              <a:buChar char="p"/>
            </a:pPr>
            <a:r>
              <a:rPr kumimoji="1" lang="en-US" altLang="ja-JP" dirty="0" err="1" smtClean="0"/>
              <a:t>github.com</a:t>
            </a:r>
            <a:r>
              <a:rPr kumimoji="1" lang="en-US" altLang="ja-JP" dirty="0" smtClean="0"/>
              <a:t>/</a:t>
            </a:r>
            <a:r>
              <a:rPr kumimoji="1" lang="en-US" altLang="ja-JP" dirty="0" err="1" smtClean="0"/>
              <a:t>hfu</a:t>
            </a:r>
            <a:endParaRPr kumimoji="1" lang="en-US" altLang="ja-JP" dirty="0" smtClean="0"/>
          </a:p>
          <a:p>
            <a:pPr marL="285750" indent="-285750">
              <a:buFont typeface="Wingdings" charset="2"/>
              <a:buChar char="p"/>
            </a:pPr>
            <a:r>
              <a:rPr lang="en-US" altLang="ja-JP" dirty="0" err="1" smtClean="0"/>
              <a:t>facebook</a:t>
            </a:r>
            <a:endParaRPr kumimoji="1" lang="ja-JP" altLang="en-US" dirty="0"/>
          </a:p>
        </p:txBody>
      </p:sp>
    </p:spTree>
    <p:extLst>
      <p:ext uri="{BB962C8B-B14F-4D97-AF65-F5344CB8AC3E}">
        <p14:creationId xmlns:p14="http://schemas.microsoft.com/office/powerpoint/2010/main" val="9308183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data.mbtiles</a:t>
            </a:r>
            <a:r>
              <a:rPr lang="en-US" altLang="ja-JP" dirty="0" smtClean="0"/>
              <a:t> </a:t>
            </a:r>
            <a:r>
              <a:rPr lang="ja-JP" altLang="en-US" dirty="0" smtClean="0"/>
              <a:t>を気軽にチェックする方法</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70</a:t>
            </a:fld>
            <a:endParaRPr lang="en-US" altLang="ja-JP"/>
          </a:p>
        </p:txBody>
      </p:sp>
      <p:pic>
        <p:nvPicPr>
          <p:cNvPr id="5" name="図 4"/>
          <p:cNvPicPr>
            <a:picLocks noChangeAspect="1"/>
          </p:cNvPicPr>
          <p:nvPr/>
        </p:nvPicPr>
        <p:blipFill>
          <a:blip r:embed="rId2"/>
          <a:stretch>
            <a:fillRect/>
          </a:stretch>
        </p:blipFill>
        <p:spPr>
          <a:xfrm>
            <a:off x="0" y="764704"/>
            <a:ext cx="9144000" cy="4302000"/>
          </a:xfrm>
          <a:prstGeom prst="rect">
            <a:avLst/>
          </a:prstGeom>
        </p:spPr>
      </p:pic>
      <p:pic>
        <p:nvPicPr>
          <p:cNvPr id="6" name="図 5"/>
          <p:cNvPicPr>
            <a:picLocks noChangeAspect="1"/>
          </p:cNvPicPr>
          <p:nvPr/>
        </p:nvPicPr>
        <p:blipFill>
          <a:blip r:embed="rId3"/>
          <a:stretch>
            <a:fillRect/>
          </a:stretch>
        </p:blipFill>
        <p:spPr>
          <a:xfrm>
            <a:off x="-3572" y="5416177"/>
            <a:ext cx="9144000" cy="1333500"/>
          </a:xfrm>
          <a:prstGeom prst="rect">
            <a:avLst/>
          </a:prstGeom>
        </p:spPr>
      </p:pic>
    </p:spTree>
    <p:extLst>
      <p:ext uri="{BB962C8B-B14F-4D97-AF65-F5344CB8AC3E}">
        <p14:creationId xmlns:p14="http://schemas.microsoft.com/office/powerpoint/2010/main" val="763416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ハンズオン</a:t>
            </a:r>
            <a:endParaRPr kumimoji="1" lang="ja-JP" altLang="en-US" dirty="0"/>
          </a:p>
        </p:txBody>
      </p:sp>
      <p:sp>
        <p:nvSpPr>
          <p:cNvPr id="3" name="コンテンツ プレースホルダー 2"/>
          <p:cNvSpPr>
            <a:spLocks noGrp="1"/>
          </p:cNvSpPr>
          <p:nvPr>
            <p:ph idx="1"/>
          </p:nvPr>
        </p:nvSpPr>
        <p:spPr>
          <a:xfrm>
            <a:off x="601216" y="692696"/>
            <a:ext cx="8507288" cy="5544616"/>
          </a:xfrm>
        </p:spPr>
        <p:txBody>
          <a:bodyPr/>
          <a:lstStyle/>
          <a:p>
            <a:pPr marL="571500" lvl="0" indent="-571500" fontAlgn="auto">
              <a:spcBef>
                <a:spcPts val="0"/>
              </a:spcBef>
              <a:spcAft>
                <a:spcPts val="0"/>
              </a:spcAft>
              <a:buNone/>
            </a:pPr>
            <a:r>
              <a:rPr kumimoji="1" lang="ja-JP" altLang="en-US" dirty="0" smtClean="0"/>
              <a:t>（</a:t>
            </a:r>
            <a:r>
              <a:rPr kumimoji="1" lang="en-US" altLang="ja-JP" dirty="0" smtClean="0"/>
              <a:t>1</a:t>
            </a:r>
            <a:r>
              <a:rPr kumimoji="1" lang="ja-JP" altLang="en-US" dirty="0" smtClean="0"/>
              <a:t>）</a:t>
            </a:r>
            <a:r>
              <a:rPr lang="en-US" altLang="ja-JP" dirty="0">
                <a:hlinkClick r:id="rId3"/>
              </a:rPr>
              <a:t>https://</a:t>
            </a:r>
            <a:r>
              <a:rPr lang="en-US" altLang="ja-JP" dirty="0" smtClean="0">
                <a:hlinkClick r:id="rId3"/>
              </a:rPr>
              <a:t>github.com/globalmaps-vt/converter</a:t>
            </a:r>
            <a:r>
              <a:rPr lang="en-US" altLang="ja-JP" dirty="0" smtClean="0"/>
              <a:t>  </a:t>
            </a:r>
            <a:r>
              <a:rPr lang="ja-JP" altLang="en-US" dirty="0" smtClean="0"/>
              <a:t>をフォークして手元にクローン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2</a:t>
            </a:r>
            <a:r>
              <a:rPr kumimoji="1" lang="ja-JP" altLang="en-US" dirty="0" smtClean="0"/>
              <a:t>）</a:t>
            </a:r>
            <a:r>
              <a:rPr kumimoji="1" lang="en-US" altLang="ja-JP" dirty="0" smtClean="0">
                <a:hlinkClick r:id="rId4"/>
              </a:rPr>
              <a:t>https://github.com/globalmaps/</a:t>
            </a:r>
            <a:r>
              <a:rPr kumimoji="1" lang="en-US" altLang="ja-JP" dirty="0" smtClean="0"/>
              <a:t> </a:t>
            </a:r>
            <a:r>
              <a:rPr kumimoji="1" lang="ja-JP" altLang="en-US" dirty="0" smtClean="0"/>
              <a:t>から</a:t>
            </a:r>
            <a:r>
              <a:rPr lang="en-US" altLang="ja-JP" dirty="0" smtClean="0"/>
              <a:t>gm#{country}#{version} </a:t>
            </a:r>
            <a:r>
              <a:rPr lang="ja-JP" altLang="en-US" dirty="0" smtClean="0"/>
              <a:t>をクローン</a:t>
            </a:r>
            <a:endParaRPr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3</a:t>
            </a:r>
            <a:r>
              <a:rPr kumimoji="1" lang="ja-JP" altLang="en-US" dirty="0" smtClean="0"/>
              <a:t>）</a:t>
            </a:r>
            <a:r>
              <a:rPr kumimoji="1" lang="en-US" altLang="ja-JP" dirty="0" smtClean="0"/>
              <a:t> ~/</a:t>
            </a:r>
            <a:r>
              <a:rPr kumimoji="1" lang="en-US" altLang="ja-JP" dirty="0" err="1" smtClean="0"/>
              <a:t>github</a:t>
            </a:r>
            <a:r>
              <a:rPr kumimoji="1" lang="en-US" altLang="ja-JP" dirty="0" smtClean="0"/>
              <a:t>/converter/</a:t>
            </a:r>
            <a:r>
              <a:rPr kumimoji="1" lang="en-US" altLang="ja-JP" dirty="0" err="1" smtClean="0"/>
              <a:t>convert.rb</a:t>
            </a:r>
            <a:r>
              <a:rPr kumimoji="1" lang="en-US" altLang="ja-JP" dirty="0" smtClean="0"/>
              <a:t> </a:t>
            </a:r>
            <a:r>
              <a:rPr kumimoji="1" lang="ja-JP" altLang="en-US" dirty="0" smtClean="0"/>
              <a:t>をエディット</a:t>
            </a:r>
            <a:endParaRPr kumimoji="1" lang="en-US" altLang="ja-JP" dirty="0" smtClean="0"/>
          </a:p>
          <a:p>
            <a:pPr marL="571500" lvl="0" indent="-571500" fontAlgn="auto">
              <a:spcBef>
                <a:spcPts val="0"/>
              </a:spcBef>
              <a:spcAft>
                <a:spcPts val="0"/>
              </a:spcAft>
              <a:buNone/>
            </a:pPr>
            <a:r>
              <a:rPr lang="ja-JP" altLang="en-US" dirty="0" smtClean="0"/>
              <a:t>（</a:t>
            </a:r>
            <a:r>
              <a:rPr lang="en-US" altLang="ja-JP" dirty="0" smtClean="0"/>
              <a:t>4</a:t>
            </a:r>
            <a:r>
              <a:rPr lang="ja-JP" altLang="en-US" dirty="0" smtClean="0"/>
              <a:t>）</a:t>
            </a:r>
            <a:r>
              <a:rPr lang="en-US" altLang="ja-JP" dirty="0" smtClean="0"/>
              <a:t> ~/</a:t>
            </a:r>
            <a:r>
              <a:rPr lang="en-US" altLang="ja-JP" dirty="0" err="1" smtClean="0"/>
              <a:t>github</a:t>
            </a:r>
            <a:r>
              <a:rPr lang="en-US" altLang="ja-JP" dirty="0" smtClean="0"/>
              <a:t>/converter </a:t>
            </a:r>
            <a:r>
              <a:rPr lang="ja-JP" altLang="en-US" dirty="0" smtClean="0"/>
              <a:t>で</a:t>
            </a:r>
            <a:r>
              <a:rPr lang="en-US" altLang="ja-JP" dirty="0" smtClean="0"/>
              <a:t> ruby </a:t>
            </a:r>
            <a:r>
              <a:rPr lang="en-US" altLang="ja-JP" dirty="0" err="1" smtClean="0"/>
              <a:t>convert.rb</a:t>
            </a:r>
            <a:endParaRPr lang="en-US" altLang="ja-JP" dirty="0" smtClean="0"/>
          </a:p>
          <a:p>
            <a:pPr marL="571500" lvl="0" indent="-571500" fontAlgn="auto">
              <a:spcBef>
                <a:spcPts val="0"/>
              </a:spcBef>
              <a:spcAft>
                <a:spcPts val="0"/>
              </a:spcAft>
              <a:buNone/>
            </a:pPr>
            <a:r>
              <a:rPr lang="en-US" altLang="ja-JP" dirty="0"/>
              <a:t>	</a:t>
            </a:r>
            <a:r>
              <a:rPr lang="en-US" altLang="ja-JP" dirty="0" smtClean="0"/>
              <a:t>~/</a:t>
            </a:r>
            <a:r>
              <a:rPr lang="en-US" altLang="ja-JP" dirty="0" err="1" smtClean="0"/>
              <a:t>github</a:t>
            </a:r>
            <a:r>
              <a:rPr lang="en-US" altLang="ja-JP" dirty="0" smtClean="0"/>
              <a:t>/gm#{country}#{version}</a:t>
            </a:r>
            <a:r>
              <a:rPr lang="en-US" altLang="ja-JP" dirty="0" err="1" smtClean="0"/>
              <a:t>vt</a:t>
            </a:r>
            <a:r>
              <a:rPr lang="en-US" altLang="ja-JP" dirty="0" smtClean="0"/>
              <a:t> </a:t>
            </a:r>
            <a:r>
              <a:rPr lang="ja-JP" altLang="en-US" dirty="0" smtClean="0"/>
              <a:t>が必要</a:t>
            </a:r>
            <a:endParaRPr lang="en-US" altLang="ja-JP" dirty="0"/>
          </a:p>
          <a:p>
            <a:pPr marL="571500" lvl="0" indent="-571500" fontAlgn="auto">
              <a:spcBef>
                <a:spcPts val="0"/>
              </a:spcBef>
              <a:spcAft>
                <a:spcPts val="0"/>
              </a:spcAft>
              <a:buNone/>
            </a:pPr>
            <a:r>
              <a:rPr lang="ja-JP" altLang="en-US" dirty="0" smtClean="0"/>
              <a:t>（</a:t>
            </a:r>
            <a:r>
              <a:rPr lang="en-US" altLang="ja-JP" dirty="0" smtClean="0"/>
              <a:t>5</a:t>
            </a:r>
            <a:r>
              <a:rPr lang="ja-JP" altLang="en-US" dirty="0" smtClean="0"/>
              <a:t>）</a:t>
            </a:r>
            <a:r>
              <a:rPr lang="en-US" altLang="ja-JP" dirty="0"/>
              <a:t> </a:t>
            </a:r>
            <a:r>
              <a:rPr lang="en-US" altLang="ja-JP" dirty="0" err="1" smtClean="0"/>
              <a:t>mbview</a:t>
            </a:r>
            <a:r>
              <a:rPr lang="en-US" altLang="ja-JP" dirty="0" smtClean="0"/>
              <a:t> </a:t>
            </a:r>
            <a:r>
              <a:rPr lang="ja-JP" altLang="en-US" dirty="0" smtClean="0"/>
              <a:t>で確認</a:t>
            </a:r>
            <a:endParaRPr lang="en-US" altLang="ja-JP" dirty="0" smtClean="0"/>
          </a:p>
          <a:p>
            <a:pPr marL="571500" lvl="0" indent="-571500" fontAlgn="auto">
              <a:spcBef>
                <a:spcPts val="0"/>
              </a:spcBef>
              <a:spcAft>
                <a:spcPts val="0"/>
              </a:spcAft>
              <a:buNone/>
            </a:pPr>
            <a:r>
              <a:rPr kumimoji="1" lang="ja-JP" altLang="en-US" dirty="0" smtClean="0"/>
              <a:t>（</a:t>
            </a:r>
            <a:r>
              <a:rPr lang="en-US" altLang="ja-JP" dirty="0"/>
              <a:t>6</a:t>
            </a:r>
            <a:r>
              <a:rPr kumimoji="1" lang="ja-JP" altLang="en-US" dirty="0" smtClean="0"/>
              <a:t>）</a:t>
            </a:r>
            <a:r>
              <a:rPr kumimoji="1" lang="en-US" altLang="ja-JP" dirty="0" smtClean="0"/>
              <a:t> ~/</a:t>
            </a:r>
            <a:r>
              <a:rPr kumimoji="1" lang="en-US" altLang="ja-JP" dirty="0" err="1" smtClean="0"/>
              <a:t>github</a:t>
            </a:r>
            <a:r>
              <a:rPr kumimoji="1" lang="en-US" altLang="ja-JP" dirty="0" smtClean="0"/>
              <a:t>/converter </a:t>
            </a:r>
            <a:r>
              <a:rPr kumimoji="1" lang="ja-JP" altLang="en-US" dirty="0" smtClean="0"/>
              <a:t>で</a:t>
            </a:r>
            <a:r>
              <a:rPr kumimoji="1" lang="en-US" altLang="ja-JP" dirty="0" smtClean="0"/>
              <a:t> python </a:t>
            </a:r>
            <a:r>
              <a:rPr kumimoji="1" lang="mr-IN" altLang="ja-JP" dirty="0" smtClean="0"/>
              <a:t>–</a:t>
            </a:r>
            <a:r>
              <a:rPr kumimoji="1" lang="en-US" altLang="ja-JP" dirty="0" smtClean="0"/>
              <a:t>m </a:t>
            </a:r>
            <a:r>
              <a:rPr kumimoji="1" lang="en-US" altLang="ja-JP" dirty="0" err="1" smtClean="0"/>
              <a:t>SimpleHTTPServer</a:t>
            </a:r>
            <a:r>
              <a:rPr kumimoji="1" lang="en-US" altLang="ja-JP" dirty="0" smtClean="0"/>
              <a:t> </a:t>
            </a:r>
            <a:r>
              <a:rPr kumimoji="1" lang="ja-JP" altLang="en-US" dirty="0" smtClean="0"/>
              <a:t>して（テストサイトを作って）ローカル確認</a:t>
            </a:r>
            <a:endParaRPr kumimoji="1" lang="en-US" altLang="ja-JP" dirty="0" smtClean="0"/>
          </a:p>
          <a:p>
            <a:pPr marL="571500" lvl="0" indent="-571500" fontAlgn="auto">
              <a:spcBef>
                <a:spcPts val="0"/>
              </a:spcBef>
              <a:spcAft>
                <a:spcPts val="0"/>
              </a:spcAft>
              <a:buNone/>
            </a:pPr>
            <a:r>
              <a:rPr kumimoji="1" lang="ja-JP" altLang="en-US" dirty="0" smtClean="0"/>
              <a:t>（</a:t>
            </a:r>
            <a:r>
              <a:rPr kumimoji="1" lang="en-US" altLang="ja-JP" dirty="0" smtClean="0"/>
              <a:t>7</a:t>
            </a:r>
            <a:r>
              <a:rPr kumimoji="1" lang="ja-JP" altLang="en-US" dirty="0" smtClean="0"/>
              <a:t>）</a:t>
            </a:r>
            <a:r>
              <a:rPr kumimoji="1" lang="en-US" altLang="ja-JP" dirty="0" smtClean="0"/>
              <a:t> </a:t>
            </a:r>
            <a:r>
              <a:rPr lang="en-US" altLang="ja-JP" dirty="0" smtClean="0"/>
              <a:t>16:30</a:t>
            </a:r>
            <a:r>
              <a:rPr lang="ja-JP" altLang="en-US" dirty="0" smtClean="0"/>
              <a:t>からのプレゼンをいただけるか検討</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71</a:t>
            </a:fld>
            <a:endParaRPr lang="en-US" altLang="ja-JP"/>
          </a:p>
        </p:txBody>
      </p:sp>
      <p:pic>
        <p:nvPicPr>
          <p:cNvPr id="5" name="図 4"/>
          <p:cNvPicPr>
            <a:picLocks noChangeAspect="1"/>
          </p:cNvPicPr>
          <p:nvPr/>
        </p:nvPicPr>
        <p:blipFill>
          <a:blip r:embed="rId5"/>
          <a:stretch>
            <a:fillRect/>
          </a:stretch>
        </p:blipFill>
        <p:spPr>
          <a:xfrm>
            <a:off x="-188181" y="5157192"/>
            <a:ext cx="1231789" cy="1675904"/>
          </a:xfrm>
          <a:prstGeom prst="rect">
            <a:avLst/>
          </a:prstGeom>
        </p:spPr>
      </p:pic>
    </p:spTree>
    <p:extLst>
      <p:ext uri="{BB962C8B-B14F-4D97-AF65-F5344CB8AC3E}">
        <p14:creationId xmlns:p14="http://schemas.microsoft.com/office/powerpoint/2010/main" val="2080205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ハンズオンの結果の共有</a:t>
            </a:r>
            <a:r>
              <a:rPr lang="ja-JP" altLang="en-US" dirty="0"/>
              <a:t>　</a:t>
            </a:r>
            <a:r>
              <a:rPr lang="ja-JP" altLang="en-US" dirty="0" smtClean="0"/>
              <a:t>又は</a:t>
            </a:r>
            <a:r>
              <a:rPr lang="en-US" altLang="ja-JP" dirty="0" smtClean="0"/>
              <a:t/>
            </a:r>
            <a:br>
              <a:rPr lang="en-US" altLang="ja-JP" dirty="0" smtClean="0"/>
            </a:br>
            <a:r>
              <a:rPr lang="ja-JP" altLang="en-US" dirty="0" smtClean="0"/>
              <a:t>コメント・アドバイスなど</a:t>
            </a:r>
            <a:endParaRPr kumimoji="1" lang="ja-JP" altLang="en-US" dirty="0"/>
          </a:p>
        </p:txBody>
      </p:sp>
      <p:sp>
        <p:nvSpPr>
          <p:cNvPr id="3" name="テキスト プレースホルダー 2"/>
          <p:cNvSpPr>
            <a:spLocks noGrp="1"/>
          </p:cNvSpPr>
          <p:nvPr>
            <p:ph type="body" idx="1"/>
          </p:nvPr>
        </p:nvSpPr>
        <p:spPr>
          <a:xfrm>
            <a:off x="721197" y="2906713"/>
            <a:ext cx="7772400" cy="1500187"/>
          </a:xfrm>
        </p:spPr>
        <p:txBody>
          <a:bodyPr/>
          <a:lstStyle/>
          <a:p>
            <a:r>
              <a:rPr kumimoji="1" lang="en-US" altLang="ja-JP" dirty="0" smtClean="0"/>
              <a:t>Presentation</a:t>
            </a:r>
            <a:endParaRPr kumimoji="1" lang="ja-JP" altLang="en-US" dirty="0"/>
          </a:p>
        </p:txBody>
      </p:sp>
      <p:sp>
        <p:nvSpPr>
          <p:cNvPr id="4" name="スライド番号プレースホルダー 3"/>
          <p:cNvSpPr>
            <a:spLocks noGrp="1"/>
          </p:cNvSpPr>
          <p:nvPr>
            <p:ph type="sldNum" sz="quarter" idx="12"/>
          </p:nvPr>
        </p:nvSpPr>
        <p:spPr/>
        <p:txBody>
          <a:bodyPr/>
          <a:lstStyle/>
          <a:p>
            <a:fld id="{157C2E0F-8109-EC43-B5F3-1CC942FD576D}" type="slidenum">
              <a:rPr lang="en-US" altLang="ja-JP" smtClean="0"/>
              <a:pPr/>
              <a:t>72</a:t>
            </a:fld>
            <a:endParaRPr lang="en-US" altLang="ja-JP"/>
          </a:p>
        </p:txBody>
      </p:sp>
    </p:spTree>
    <p:extLst>
      <p:ext uri="{BB962C8B-B14F-4D97-AF65-F5344CB8AC3E}">
        <p14:creationId xmlns:p14="http://schemas.microsoft.com/office/powerpoint/2010/main" val="1345679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028384"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ジオをウェブファーストで考えることの重要性</a:t>
            </a:r>
            <a:endParaRPr kumimoji="1" lang="ja-JP" altLang="en-US" dirty="0"/>
          </a:p>
        </p:txBody>
      </p:sp>
      <p:sp>
        <p:nvSpPr>
          <p:cNvPr id="3" name="コンテンツ プレースホルダー 2"/>
          <p:cNvSpPr>
            <a:spLocks noGrp="1"/>
          </p:cNvSpPr>
          <p:nvPr>
            <p:ph idx="1"/>
          </p:nvPr>
        </p:nvSpPr>
        <p:spPr>
          <a:xfrm>
            <a:off x="107504" y="548680"/>
            <a:ext cx="8856984" cy="6309320"/>
          </a:xfrm>
        </p:spPr>
        <p:txBody>
          <a:bodyPr/>
          <a:lstStyle/>
          <a:p>
            <a:pPr marL="0" indent="0" algn="ctr">
              <a:buNone/>
            </a:pPr>
            <a:r>
              <a:rPr kumimoji="1" lang="ja-JP" altLang="en-US" sz="8800" dirty="0" smtClean="0"/>
              <a:t>ウェブ地図</a:t>
            </a:r>
            <a:endParaRPr kumimoji="1" lang="en-US" altLang="ja-JP" sz="8800" dirty="0" smtClean="0"/>
          </a:p>
          <a:p>
            <a:r>
              <a:rPr lang="ja-JP" altLang="en-US" dirty="0" smtClean="0"/>
              <a:t>単なるジオのウェブエクステンションではない。</a:t>
            </a:r>
            <a:endParaRPr lang="en-US" altLang="ja-JP" dirty="0" smtClean="0"/>
          </a:p>
          <a:p>
            <a:r>
              <a:rPr kumimoji="1" lang="ja-JP" altLang="en-US" dirty="0" smtClean="0"/>
              <a:t>ジオのカルチャーの変換を巻き起こしている。</a:t>
            </a:r>
            <a:endParaRPr kumimoji="1" lang="en-US" altLang="ja-JP" dirty="0" smtClean="0"/>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a:t>
            </a:r>
            <a:r>
              <a:rPr lang="en-US" altLang="ja-JP" dirty="0" smtClean="0">
                <a:latin typeface="MS PMincho" charset="-128"/>
                <a:ea typeface="MS PMincho" charset="-128"/>
                <a:cs typeface="MS PMincho" charset="-128"/>
              </a:rPr>
              <a:t>ZIP</a:t>
            </a:r>
            <a:r>
              <a:rPr lang="ja-JP" altLang="en-US" dirty="0" smtClean="0">
                <a:latin typeface="MS PMincho" charset="-128"/>
                <a:ea typeface="MS PMincho" charset="-128"/>
                <a:cs typeface="MS PMincho" charset="-128"/>
              </a:rPr>
              <a:t>をダウンロードして、コンバートして</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にかける」という</a:t>
            </a:r>
            <a:r>
              <a:rPr lang="ja-JP" altLang="en-US" dirty="0" smtClean="0">
                <a:solidFill>
                  <a:srgbClr val="FF0000"/>
                </a:solidFill>
                <a:latin typeface="MS PMincho" charset="-128"/>
                <a:ea typeface="MS PMincho" charset="-128"/>
                <a:cs typeface="MS PMincho" charset="-128"/>
              </a:rPr>
              <a:t>擬有体物的なカルチャーからの脱却</a:t>
            </a:r>
            <a:endParaRPr lang="en-US" altLang="ja-JP" dirty="0" smtClean="0">
              <a:solidFill>
                <a:srgbClr val="FF0000"/>
              </a:solidFill>
              <a:latin typeface="MS PMincho" charset="-128"/>
              <a:ea typeface="MS PMincho" charset="-128"/>
              <a:cs typeface="MS PMincho" charset="-128"/>
            </a:endParaRPr>
          </a:p>
          <a:p>
            <a:pPr lvl="2">
              <a:buFont typeface="Wingdings" charset="2"/>
              <a:buChar char="ü"/>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「刊行物を複製する」から「</a:t>
            </a:r>
            <a:r>
              <a:rPr lang="ja-JP" altLang="en-US" dirty="0" smtClean="0">
                <a:solidFill>
                  <a:srgbClr val="FF0000"/>
                </a:solidFill>
                <a:latin typeface="MS PMincho" charset="-128"/>
                <a:ea typeface="MS PMincho" charset="-128"/>
                <a:cs typeface="MS PMincho" charset="-128"/>
              </a:rPr>
              <a:t>オンデマンドに刊行を受ける</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2">
              <a:buFont typeface="Wingdings" charset="2"/>
              <a:buChar char="ü"/>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ベクトルデータ・ラスタデータが入ることで「</a:t>
            </a:r>
            <a:r>
              <a:rPr lang="ja-JP" altLang="en-US" dirty="0" smtClean="0">
                <a:solidFill>
                  <a:srgbClr val="FF0000"/>
                </a:solidFill>
                <a:latin typeface="MS PMincho" charset="-128"/>
                <a:ea typeface="MS PMincho" charset="-128"/>
                <a:cs typeface="MS PMincho" charset="-128"/>
              </a:rPr>
              <a:t>機械判読可能</a:t>
            </a:r>
            <a:r>
              <a:rPr lang="ja-JP" altLang="en-US" dirty="0" smtClean="0">
                <a:latin typeface="MS PMincho" charset="-128"/>
                <a:ea typeface="MS PMincho" charset="-128"/>
                <a:cs typeface="MS PMincho" charset="-128"/>
              </a:rPr>
              <a:t>」</a:t>
            </a:r>
            <a:endParaRPr lang="en-US" altLang="ja-JP" dirty="0" smtClean="0">
              <a:latin typeface="MS PMincho" charset="-128"/>
              <a:ea typeface="MS PMincho" charset="-128"/>
              <a:cs typeface="MS PMincho" charset="-128"/>
            </a:endParaRPr>
          </a:p>
          <a:p>
            <a:pPr lvl="1">
              <a:buFont typeface="Wingdings" charset="2"/>
              <a:buChar char="p"/>
            </a:pPr>
            <a:r>
              <a:rPr lang="en-US" altLang="ja-JP" dirty="0" smtClean="0">
                <a:latin typeface="MS PMincho" charset="-128"/>
                <a:ea typeface="MS PMincho" charset="-128"/>
                <a:cs typeface="MS PMincho" charset="-128"/>
              </a:rPr>
              <a:t> </a:t>
            </a:r>
            <a:r>
              <a:rPr lang="ja-JP" altLang="en-US" dirty="0" smtClean="0">
                <a:latin typeface="MS PMincho" charset="-128"/>
                <a:ea typeface="MS PMincho" charset="-128"/>
                <a:cs typeface="MS PMincho" charset="-128"/>
              </a:rPr>
              <a:t>情報がソフトウェア</a:t>
            </a:r>
            <a:r>
              <a:rPr lang="en-US" altLang="ja-JP" dirty="0" smtClean="0">
                <a:latin typeface="MS PMincho" charset="-128"/>
                <a:ea typeface="MS PMincho" charset="-128"/>
                <a:cs typeface="MS PMincho" charset="-128"/>
              </a:rPr>
              <a:t>/GIS</a:t>
            </a:r>
            <a:r>
              <a:rPr lang="ja-JP" altLang="en-US" dirty="0" smtClean="0">
                <a:latin typeface="MS PMincho" charset="-128"/>
                <a:ea typeface="MS PMincho" charset="-128"/>
                <a:cs typeface="MS PMincho" charset="-128"/>
              </a:rPr>
              <a:t>ではなくて</a:t>
            </a:r>
            <a:r>
              <a:rPr lang="ja-JP" altLang="en-US" dirty="0" smtClean="0">
                <a:solidFill>
                  <a:srgbClr val="FF0000"/>
                </a:solidFill>
                <a:latin typeface="MS PMincho" charset="-128"/>
                <a:ea typeface="MS PMincho" charset="-128"/>
                <a:cs typeface="MS PMincho" charset="-128"/>
              </a:rPr>
              <a:t>人に伝わる</a:t>
            </a:r>
            <a:r>
              <a:rPr lang="ja-JP" altLang="en-US" dirty="0" smtClean="0">
                <a:latin typeface="MS PMincho" charset="-128"/>
                <a:ea typeface="MS PMincho" charset="-128"/>
                <a:cs typeface="MS PMincho" charset="-128"/>
              </a:rPr>
              <a:t>ことの重要さ。</a:t>
            </a:r>
            <a:r>
              <a:rPr lang="ja-JP" altLang="en-US" spc="-150" dirty="0" smtClean="0">
                <a:latin typeface="MS PMincho" charset="-128"/>
                <a:ea typeface="MS PMincho" charset="-128"/>
                <a:cs typeface="MS PMincho" charset="-128"/>
              </a:rPr>
              <a:t>人の行動を変えてはじめて有用な情報である。</a:t>
            </a:r>
            <a:endParaRPr lang="en-US" altLang="ja-JP" spc="-150" dirty="0" smtClean="0">
              <a:latin typeface="MS PMincho" charset="-128"/>
              <a:ea typeface="MS PMincho" charset="-128"/>
              <a:cs typeface="MS PMincho" charset="-128"/>
            </a:endParaRPr>
          </a:p>
          <a:p>
            <a:pPr lvl="1">
              <a:buFont typeface="Wingdings" charset="2"/>
              <a:buChar char="p"/>
            </a:pPr>
            <a:r>
              <a:rPr lang="en-US" altLang="ja-JP" dirty="0">
                <a:latin typeface="MS PMincho" charset="-128"/>
                <a:ea typeface="MS PMincho" charset="-128"/>
                <a:cs typeface="MS PMincho" charset="-128"/>
              </a:rPr>
              <a:t> </a:t>
            </a:r>
            <a:r>
              <a:rPr lang="ja-JP" altLang="en-US" dirty="0" smtClean="0">
                <a:latin typeface="MS PMincho" charset="-128"/>
                <a:ea typeface="MS PMincho" charset="-128"/>
                <a:cs typeface="MS PMincho" charset="-128"/>
              </a:rPr>
              <a:t>このカルチャーの変換を通じてはじめて、デジタル　地図が</a:t>
            </a:r>
            <a:r>
              <a:rPr lang="ja-JP" altLang="en-US" dirty="0" smtClean="0">
                <a:solidFill>
                  <a:srgbClr val="FF0000"/>
                </a:solidFill>
                <a:latin typeface="MS PMincho" charset="-128"/>
                <a:ea typeface="MS PMincho" charset="-128"/>
                <a:cs typeface="MS PMincho" charset="-128"/>
              </a:rPr>
              <a:t>紙地図の利便性に匹敵</a:t>
            </a:r>
            <a:r>
              <a:rPr lang="ja-JP" altLang="en-US" dirty="0" smtClean="0">
                <a:latin typeface="MS PMincho" charset="-128"/>
                <a:ea typeface="MS PMincho" charset="-128"/>
                <a:cs typeface="MS PMincho" charset="-128"/>
              </a:rPr>
              <a:t>しつつある。</a:t>
            </a:r>
            <a:endParaRPr kumimoji="1" lang="ja-JP" altLang="en-US" dirty="0">
              <a:latin typeface="MS PMincho" charset="-128"/>
              <a:ea typeface="MS PMincho" charset="-128"/>
              <a:cs typeface="MS PMincho" charset="-128"/>
            </a:endParaRPr>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8</a:t>
            </a:fld>
            <a:endParaRPr lang="en-US" altLang="ja-JP"/>
          </a:p>
        </p:txBody>
      </p:sp>
    </p:spTree>
    <p:extLst>
      <p:ext uri="{BB962C8B-B14F-4D97-AF65-F5344CB8AC3E}">
        <p14:creationId xmlns:p14="http://schemas.microsoft.com/office/powerpoint/2010/main" val="1701279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172400" cy="476250"/>
          </a:xfrm>
        </p:spPr>
        <p:txBody>
          <a:bodyPr/>
          <a:lstStyle/>
          <a:p>
            <a:r>
              <a:rPr kumimoji="1" lang="en-US" altLang="ja-JP" dirty="0" smtClean="0"/>
              <a:t>【</a:t>
            </a:r>
            <a:r>
              <a:rPr kumimoji="1" lang="ja-JP" altLang="en-US" dirty="0" smtClean="0"/>
              <a:t>私見</a:t>
            </a:r>
            <a:r>
              <a:rPr kumimoji="1" lang="en-US" altLang="ja-JP" dirty="0" smtClean="0"/>
              <a:t>】</a:t>
            </a:r>
            <a:r>
              <a:rPr kumimoji="1" lang="ja-JP" altLang="en-US" dirty="0" smtClean="0"/>
              <a:t>ウェブが個別分野のフィロソフィーを変える構造</a:t>
            </a:r>
            <a:endParaRPr kumimoji="1" lang="ja-JP" altLang="en-US" dirty="0"/>
          </a:p>
        </p:txBody>
      </p:sp>
      <p:sp>
        <p:nvSpPr>
          <p:cNvPr id="4" name="スライド番号プレースホルダー 3"/>
          <p:cNvSpPr>
            <a:spLocks noGrp="1"/>
          </p:cNvSpPr>
          <p:nvPr>
            <p:ph type="sldNum" sz="quarter" idx="12"/>
          </p:nvPr>
        </p:nvSpPr>
        <p:spPr/>
        <p:txBody>
          <a:bodyPr/>
          <a:lstStyle/>
          <a:p>
            <a:fld id="{FA1B772B-B34A-714C-B67A-C929857E7B49}" type="slidenum">
              <a:rPr lang="en-US" altLang="ja-JP" smtClean="0"/>
              <a:pPr/>
              <a:t>9</a:t>
            </a:fld>
            <a:endParaRPr lang="en-US" altLang="ja-JP"/>
          </a:p>
        </p:txBody>
      </p:sp>
      <p:sp>
        <p:nvSpPr>
          <p:cNvPr id="5" name="円/楕円 4"/>
          <p:cNvSpPr/>
          <p:nvPr/>
        </p:nvSpPr>
        <p:spPr>
          <a:xfrm>
            <a:off x="1547664"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sp>
        <p:nvSpPr>
          <p:cNvPr id="6" name="円/楕円 5"/>
          <p:cNvSpPr/>
          <p:nvPr/>
        </p:nvSpPr>
        <p:spPr>
          <a:xfrm>
            <a:off x="5364088" y="620688"/>
            <a:ext cx="2232248" cy="172819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データ</a:t>
            </a:r>
            <a:endParaRPr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8" name="直線矢印コネクタ 7"/>
          <p:cNvCxnSpPr>
            <a:stCxn id="5" idx="6"/>
            <a:endCxn id="6" idx="2"/>
          </p:cNvCxnSpPr>
          <p:nvPr/>
        </p:nvCxnSpPr>
        <p:spPr>
          <a:xfrm>
            <a:off x="3779912" y="1484784"/>
            <a:ext cx="158417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円/楕円 8"/>
          <p:cNvSpPr/>
          <p:nvPr/>
        </p:nvSpPr>
        <p:spPr>
          <a:xfrm>
            <a:off x="1979712" y="2492896"/>
            <a:ext cx="4824536" cy="334573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1"/>
                </a:solidFill>
              </a:rPr>
              <a:t>　</a:t>
            </a:r>
            <a:r>
              <a:rPr lang="ja-JP" altLang="en-US" dirty="0" smtClean="0">
                <a:solidFill>
                  <a:schemeClr val="tx1"/>
                </a:solidFill>
              </a:rPr>
              <a:t>　　　　　　　　　　　　　</a:t>
            </a:r>
            <a:r>
              <a:rPr kumimoji="1" lang="ja-JP" altLang="en-US" dirty="0" smtClean="0">
                <a:solidFill>
                  <a:schemeClr val="tx1"/>
                </a:solidFill>
              </a:rPr>
              <a:t>＜ウェブ＞</a:t>
            </a:r>
            <a:endParaRPr kumimoji="1" lang="en-US" altLang="ja-JP" dirty="0" smtClean="0">
              <a:solidFill>
                <a:schemeClr val="tx1"/>
              </a:solidFill>
            </a:endParaRPr>
          </a:p>
          <a:p>
            <a:pPr algn="ctr"/>
            <a:r>
              <a:rPr lang="ja-JP" altLang="en-US" dirty="0" smtClean="0">
                <a:solidFill>
                  <a:schemeClr val="tx1"/>
                </a:solidFill>
              </a:rPr>
              <a:t>　　　　　　　　　　　　　　データ</a:t>
            </a:r>
            <a:endParaRPr lang="en-US" altLang="ja-JP" dirty="0" smtClean="0">
              <a:solidFill>
                <a:schemeClr val="tx1"/>
              </a:solidFill>
            </a:endParaRPr>
          </a:p>
          <a:p>
            <a:pPr algn="ctr"/>
            <a:r>
              <a:rPr kumimoji="1" lang="ja-JP" altLang="en-US" dirty="0" smtClean="0">
                <a:solidFill>
                  <a:schemeClr val="tx1"/>
                </a:solidFill>
              </a:rPr>
              <a:t>　　　　　　　　　　　　　　カルチャー</a:t>
            </a:r>
            <a:endParaRPr kumimoji="1" lang="ja-JP" altLang="en-US" dirty="0">
              <a:solidFill>
                <a:schemeClr val="tx1"/>
              </a:solidFill>
            </a:endParaRPr>
          </a:p>
        </p:txBody>
      </p:sp>
      <p:sp>
        <p:nvSpPr>
          <p:cNvPr id="10" name="円/楕円 9"/>
          <p:cNvSpPr/>
          <p:nvPr/>
        </p:nvSpPr>
        <p:spPr>
          <a:xfrm>
            <a:off x="2434072" y="3286683"/>
            <a:ext cx="2232248" cy="1728192"/>
          </a:xfrm>
          <a:prstGeom prst="ellipse">
            <a:avLst/>
          </a:prstGeom>
          <a:solidFill>
            <a:schemeClr val="bg1"/>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＜個別分野＞</a:t>
            </a:r>
            <a:endParaRPr kumimoji="1" lang="en-US" altLang="ja-JP" dirty="0" smtClean="0">
              <a:solidFill>
                <a:schemeClr val="tx1"/>
              </a:solidFill>
            </a:endParaRPr>
          </a:p>
          <a:p>
            <a:pPr algn="ctr"/>
            <a:r>
              <a:rPr lang="ja-JP" altLang="en-US" dirty="0" smtClean="0">
                <a:solidFill>
                  <a:schemeClr val="tx1"/>
                </a:solidFill>
              </a:rPr>
              <a:t>データ</a:t>
            </a:r>
            <a:endParaRPr kumimoji="1" lang="en-US" altLang="ja-JP" dirty="0" smtClean="0">
              <a:solidFill>
                <a:schemeClr val="tx1"/>
              </a:solidFill>
            </a:endParaRPr>
          </a:p>
          <a:p>
            <a:pPr algn="ctr"/>
            <a:r>
              <a:rPr kumimoji="1" lang="ja-JP" altLang="en-US" dirty="0" smtClean="0">
                <a:solidFill>
                  <a:schemeClr val="tx1"/>
                </a:solidFill>
              </a:rPr>
              <a:t>カルチャー</a:t>
            </a:r>
            <a:endParaRPr kumimoji="1" lang="ja-JP" altLang="en-US" dirty="0">
              <a:solidFill>
                <a:schemeClr val="tx1"/>
              </a:solidFill>
            </a:endParaRPr>
          </a:p>
        </p:txBody>
      </p:sp>
      <p:cxnSp>
        <p:nvCxnSpPr>
          <p:cNvPr id="11" name="直線矢印コネクタ 10"/>
          <p:cNvCxnSpPr/>
          <p:nvPr/>
        </p:nvCxnSpPr>
        <p:spPr>
          <a:xfrm>
            <a:off x="3995936" y="4150779"/>
            <a:ext cx="1080120" cy="1498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a:off x="4139952" y="4437112"/>
            <a:ext cx="773832" cy="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4172876" y="3775102"/>
            <a:ext cx="740908" cy="369332"/>
          </a:xfrm>
          <a:prstGeom prst="rect">
            <a:avLst/>
          </a:prstGeom>
          <a:noFill/>
        </p:spPr>
        <p:txBody>
          <a:bodyPr wrap="none" rtlCol="0">
            <a:spAutoFit/>
          </a:bodyPr>
          <a:lstStyle/>
          <a:p>
            <a:r>
              <a:rPr kumimoji="1" lang="ja-JP" altLang="en-US" dirty="0" smtClean="0">
                <a:solidFill>
                  <a:srgbClr val="FF0000"/>
                </a:solidFill>
              </a:rPr>
              <a:t>リンク</a:t>
            </a:r>
            <a:endParaRPr kumimoji="1" lang="ja-JP" altLang="en-US" dirty="0">
              <a:solidFill>
                <a:srgbClr val="FF0000"/>
              </a:solidFill>
            </a:endParaRPr>
          </a:p>
        </p:txBody>
      </p:sp>
      <p:sp>
        <p:nvSpPr>
          <p:cNvPr id="18" name="テキスト ボックス 17"/>
          <p:cNvSpPr txBox="1"/>
          <p:nvPr/>
        </p:nvSpPr>
        <p:spPr>
          <a:xfrm>
            <a:off x="4213701" y="4420054"/>
            <a:ext cx="646331" cy="369332"/>
          </a:xfrm>
          <a:prstGeom prst="rect">
            <a:avLst/>
          </a:prstGeom>
          <a:noFill/>
        </p:spPr>
        <p:txBody>
          <a:bodyPr wrap="none" rtlCol="0">
            <a:spAutoFit/>
          </a:bodyPr>
          <a:lstStyle/>
          <a:p>
            <a:r>
              <a:rPr kumimoji="1" lang="ja-JP" altLang="en-US" dirty="0" smtClean="0">
                <a:solidFill>
                  <a:srgbClr val="FF0000"/>
                </a:solidFill>
              </a:rPr>
              <a:t>侵襲</a:t>
            </a:r>
            <a:endParaRPr kumimoji="1" lang="ja-JP" altLang="en-US" dirty="0">
              <a:solidFill>
                <a:srgbClr val="FF0000"/>
              </a:solidFill>
            </a:endParaRPr>
          </a:p>
        </p:txBody>
      </p:sp>
      <p:sp>
        <p:nvSpPr>
          <p:cNvPr id="19" name="角丸四角形吹き出し 18"/>
          <p:cNvSpPr/>
          <p:nvPr/>
        </p:nvSpPr>
        <p:spPr>
          <a:xfrm>
            <a:off x="5904532" y="4604720"/>
            <a:ext cx="2951560" cy="2136648"/>
          </a:xfrm>
          <a:prstGeom prst="wedgeRoundRectCallout">
            <a:avLst>
              <a:gd name="adj1" fmla="val -44928"/>
              <a:gd name="adj2" fmla="val -58131"/>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ウェブのカルチャー？</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a:t>
            </a:r>
            <a:r>
              <a:rPr lang="en-US" altLang="ja-JP" dirty="0" smtClean="0">
                <a:solidFill>
                  <a:schemeClr val="tx1"/>
                </a:solidFill>
              </a:rPr>
              <a:t>URL</a:t>
            </a:r>
            <a:r>
              <a:rPr lang="ja-JP" altLang="en-US" dirty="0" smtClean="0">
                <a:solidFill>
                  <a:schemeClr val="tx1"/>
                </a:solidFill>
              </a:rPr>
              <a:t>でリンク</a:t>
            </a:r>
            <a:endParaRPr lang="en-US" altLang="ja-JP" dirty="0" smtClean="0">
              <a:solidFill>
                <a:schemeClr val="tx1"/>
              </a:solidFill>
            </a:endParaRPr>
          </a:p>
          <a:p>
            <a:pPr marL="342900" indent="-342900">
              <a:buFont typeface="+mj-lt"/>
              <a:buAutoNum type="arabicPeriod"/>
            </a:pPr>
            <a:r>
              <a:rPr lang="ja-JP" altLang="en-US" dirty="0" smtClean="0">
                <a:solidFill>
                  <a:schemeClr val="tx1"/>
                </a:solidFill>
              </a:rPr>
              <a:t>すべてが発信者コントロールのオリジナルのリソース</a:t>
            </a:r>
            <a:endParaRPr lang="en-US" altLang="ja-JP" dirty="0" smtClean="0">
              <a:solidFill>
                <a:schemeClr val="tx1"/>
              </a:solidFill>
            </a:endParaRPr>
          </a:p>
          <a:p>
            <a:pPr marL="342900" indent="-342900">
              <a:buFont typeface="+mj-lt"/>
              <a:buAutoNum type="arabicPeriod"/>
            </a:pPr>
            <a:r>
              <a:rPr kumimoji="1" lang="en-US" altLang="ja-JP" dirty="0" smtClean="0">
                <a:solidFill>
                  <a:schemeClr val="tx1"/>
                </a:solidFill>
              </a:rPr>
              <a:t>Content-type </a:t>
            </a:r>
            <a:r>
              <a:rPr kumimoji="1" lang="ja-JP" altLang="en-US" dirty="0" smtClean="0">
                <a:solidFill>
                  <a:schemeClr val="tx1"/>
                </a:solidFill>
              </a:rPr>
              <a:t>は自由</a:t>
            </a:r>
            <a:endParaRPr kumimoji="1" lang="en-US" altLang="ja-JP" dirty="0" smtClean="0">
              <a:solidFill>
                <a:schemeClr val="tx1"/>
              </a:solidFill>
            </a:endParaRPr>
          </a:p>
          <a:p>
            <a:pPr marL="342900" indent="-342900">
              <a:buFont typeface="+mj-lt"/>
              <a:buAutoNum type="arabicPeriod"/>
            </a:pPr>
            <a:r>
              <a:rPr lang="ja-JP" altLang="en-US" dirty="0" smtClean="0">
                <a:solidFill>
                  <a:schemeClr val="tx1"/>
                </a:solidFill>
              </a:rPr>
              <a:t>ブラウザで標準化</a:t>
            </a:r>
            <a:endParaRPr kumimoji="1" lang="ja-JP" altLang="en-US" dirty="0">
              <a:solidFill>
                <a:schemeClr val="tx1"/>
              </a:solidFill>
            </a:endParaRPr>
          </a:p>
        </p:txBody>
      </p:sp>
    </p:spTree>
    <p:extLst>
      <p:ext uri="{BB962C8B-B14F-4D97-AF65-F5344CB8AC3E}">
        <p14:creationId xmlns:p14="http://schemas.microsoft.com/office/powerpoint/2010/main" val="2076818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ページ番号が右上</Template>
  <TotalTime>1958</TotalTime>
  <Words>2367</Words>
  <Application>Microsoft Macintosh PowerPoint</Application>
  <PresentationFormat>画面に合わせる (4:3)</PresentationFormat>
  <Paragraphs>432</Paragraphs>
  <Slides>72</Slides>
  <Notes>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72</vt:i4>
      </vt:variant>
    </vt:vector>
  </HeadingPairs>
  <TitlesOfParts>
    <vt:vector size="81" baseType="lpstr">
      <vt:lpstr>HGMaruGothicMPRO</vt:lpstr>
      <vt:lpstr>HGP創英角ｺﾞｼｯｸUB</vt:lpstr>
      <vt:lpstr>MS PMincho</vt:lpstr>
      <vt:lpstr>ＭＳ Ｐゴシック</vt:lpstr>
      <vt:lpstr>ＭＳ Ｐ明朝</vt:lpstr>
      <vt:lpstr>Times New Roman</vt:lpstr>
      <vt:lpstr>Wingdings</vt:lpstr>
      <vt:lpstr>Arial</vt:lpstr>
      <vt:lpstr>テーマ1</vt:lpstr>
      <vt:lpstr>バイナリベクトルタイルを操ろう Drive binary vector tiles</vt:lpstr>
      <vt:lpstr>このプレゼンテーションファイル</vt:lpstr>
      <vt:lpstr>PowerPoint プレゼンテーション</vt:lpstr>
      <vt:lpstr>PowerPoint プレゼンテーション</vt:lpstr>
      <vt:lpstr>本日の想定スケジュール</vt:lpstr>
      <vt:lpstr>なぜプレゼンテーションタイムを入れるのか</vt:lpstr>
      <vt:lpstr>自己紹介</vt:lpstr>
      <vt:lpstr>【私見】ジオをウェブファーストで考えることの重要性</vt:lpstr>
      <vt:lpstr>【私見】ウェブが個別分野のフィロソフィーを変える構造</vt:lpstr>
      <vt:lpstr>地理院の背景施策</vt:lpstr>
      <vt:lpstr>地理院の背景施策</vt:lpstr>
      <vt:lpstr>地理院の背景施策</vt:lpstr>
      <vt:lpstr>ベクトルタイルの技術的メリット</vt:lpstr>
      <vt:lpstr>タイルの技術的メリット</vt:lpstr>
      <vt:lpstr>地理院の施策的背景</vt:lpstr>
      <vt:lpstr>今回ハンズオンのメインテーマ</vt:lpstr>
      <vt:lpstr>本日のハンズオン内容</vt:lpstr>
      <vt:lpstr>本日のハンズオン内容</vt:lpstr>
      <vt:lpstr>本日の想定スケジュール（再掲）</vt:lpstr>
      <vt:lpstr>地球地図バイナリベクトルサイトを カスタマイズしてみる</vt:lpstr>
      <vt:lpstr>http://bit.ly/tokyo-vt</vt:lpstr>
      <vt:lpstr>三次元操作 → http://bit.ly/tokyo-vt</vt:lpstr>
      <vt:lpstr>内容</vt:lpstr>
      <vt:lpstr>Mapbox GL JS</vt:lpstr>
      <vt:lpstr>Global Mapping Project (iscgm.org)</vt:lpstr>
      <vt:lpstr>地図の状態を反映した URL (Mapbox GL JS)</vt:lpstr>
      <vt:lpstr>どんなデータか</vt:lpstr>
      <vt:lpstr>Hands-on: コードを gist にコピー（1）</vt:lpstr>
      <vt:lpstr>Hands-on: コードを gist にコピー（2）</vt:lpstr>
      <vt:lpstr>bl.ocks.org で見る</vt:lpstr>
      <vt:lpstr>Hands-on!</vt:lpstr>
      <vt:lpstr>ステップ2：中心経緯度の変更</vt:lpstr>
      <vt:lpstr>ステップ2：中心経緯度の変更</vt:lpstr>
      <vt:lpstr>bl.ocks.org 側をリロードすると、地図中心が変更</vt:lpstr>
      <vt:lpstr>ステップ3-1: 線</vt:lpstr>
      <vt:lpstr>FACC 地物コード</vt:lpstr>
      <vt:lpstr>線データのFACCコード</vt:lpstr>
      <vt:lpstr>ステップ3-2: 点</vt:lpstr>
      <vt:lpstr>点データの FACC コード</vt:lpstr>
      <vt:lpstr>ステップ3-3: 面</vt:lpstr>
      <vt:lpstr>面データのFACCコード</vt:lpstr>
      <vt:lpstr>Hands-on!</vt:lpstr>
      <vt:lpstr>カスタマイズをグローバル適用 してみる</vt:lpstr>
      <vt:lpstr>このセッションの狙い</vt:lpstr>
      <vt:lpstr>https://github.com/globalmaps-vt/demo</vt:lpstr>
      <vt:lpstr>https://github.com/globalmaps-vt/demo/blob/master/make.rb</vt:lpstr>
      <vt:lpstr>ベクトルタイルレポジトリをクローンしているのが前提</vt:lpstr>
      <vt:lpstr>【参考】私の ~/github/</vt:lpstr>
      <vt:lpstr>ハンズオン</vt:lpstr>
      <vt:lpstr>【参考】make.rb 今後の藤村のチャレンジ</vt:lpstr>
      <vt:lpstr>地球地図バイナリベクトル タイルセットについて</vt:lpstr>
      <vt:lpstr>地球地図バイナリベクトルタイル</vt:lpstr>
      <vt:lpstr>バイナリベクトルタイルフォーマット</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地球地図バイナリベクトルタイル作成理由</vt:lpstr>
      <vt:lpstr>自分のデータの バイナリベクトルタイルを作ってみる </vt:lpstr>
      <vt:lpstr>このセッションの狙い</vt:lpstr>
      <vt:lpstr>https://github.com/globalmaps-vt/converter</vt:lpstr>
      <vt:lpstr>https://github.com/globalmaps-vt/converter/blob/master/convert.rb</vt:lpstr>
      <vt:lpstr>convert.rb kicks tippecanoe</vt:lpstr>
      <vt:lpstr>https://github.com/mapbox/tippecanoe</vt:lpstr>
      <vt:lpstr>just build it</vt:lpstr>
      <vt:lpstr>convert.rb がやっていることのコア</vt:lpstr>
      <vt:lpstr>data.mbtiles を気軽にチェックする方法</vt:lpstr>
      <vt:lpstr>ハンズオン</vt:lpstr>
      <vt:lpstr>ハンズオンの結果の共有　又は コメント・アドバイスなど</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title to be here.</dc:title>
  <dc:creator>藤村英範</dc:creator>
  <cp:lastModifiedBy>藤村英範</cp:lastModifiedBy>
  <cp:revision>75</cp:revision>
  <cp:lastPrinted>2016-11-04T04:52:36Z</cp:lastPrinted>
  <dcterms:created xsi:type="dcterms:W3CDTF">2016-11-02T21:36:22Z</dcterms:created>
  <dcterms:modified xsi:type="dcterms:W3CDTF">2016-11-04T06:16:09Z</dcterms:modified>
</cp:coreProperties>
</file>